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684" r:id="rId2"/>
  </p:sldMasterIdLst>
  <p:notesMasterIdLst>
    <p:notesMasterId r:id="rId58"/>
  </p:notesMasterIdLst>
  <p:sldIdLst>
    <p:sldId id="260" r:id="rId3"/>
    <p:sldId id="352" r:id="rId4"/>
    <p:sldId id="266" r:id="rId5"/>
    <p:sldId id="270" r:id="rId6"/>
    <p:sldId id="300" r:id="rId7"/>
    <p:sldId id="299" r:id="rId8"/>
    <p:sldId id="301" r:id="rId9"/>
    <p:sldId id="302" r:id="rId10"/>
    <p:sldId id="303" r:id="rId11"/>
    <p:sldId id="304" r:id="rId12"/>
    <p:sldId id="305" r:id="rId13"/>
    <p:sldId id="306" r:id="rId14"/>
    <p:sldId id="307" r:id="rId15"/>
    <p:sldId id="308" r:id="rId16"/>
    <p:sldId id="309" r:id="rId17"/>
    <p:sldId id="310" r:id="rId18"/>
    <p:sldId id="311" r:id="rId19"/>
    <p:sldId id="327" r:id="rId20"/>
    <p:sldId id="328" r:id="rId21"/>
    <p:sldId id="329" r:id="rId22"/>
    <p:sldId id="330" r:id="rId23"/>
    <p:sldId id="332" r:id="rId24"/>
    <p:sldId id="333" r:id="rId25"/>
    <p:sldId id="334" r:id="rId26"/>
    <p:sldId id="335" r:id="rId27"/>
    <p:sldId id="336" r:id="rId28"/>
    <p:sldId id="337" r:id="rId29"/>
    <p:sldId id="338" r:id="rId30"/>
    <p:sldId id="339" r:id="rId31"/>
    <p:sldId id="340" r:id="rId32"/>
    <p:sldId id="341" r:id="rId33"/>
    <p:sldId id="342" r:id="rId34"/>
    <p:sldId id="343" r:id="rId35"/>
    <p:sldId id="344" r:id="rId36"/>
    <p:sldId id="313" r:id="rId37"/>
    <p:sldId id="314" r:id="rId38"/>
    <p:sldId id="316" r:id="rId39"/>
    <p:sldId id="317" r:id="rId40"/>
    <p:sldId id="318" r:id="rId41"/>
    <p:sldId id="347" r:id="rId42"/>
    <p:sldId id="315" r:id="rId43"/>
    <p:sldId id="319" r:id="rId44"/>
    <p:sldId id="320" r:id="rId45"/>
    <p:sldId id="321" r:id="rId46"/>
    <p:sldId id="312" r:id="rId47"/>
    <p:sldId id="322" r:id="rId48"/>
    <p:sldId id="323" r:id="rId49"/>
    <p:sldId id="346" r:id="rId50"/>
    <p:sldId id="345" r:id="rId51"/>
    <p:sldId id="348" r:id="rId52"/>
    <p:sldId id="349" r:id="rId53"/>
    <p:sldId id="350" r:id="rId54"/>
    <p:sldId id="351" r:id="rId55"/>
    <p:sldId id="353" r:id="rId56"/>
    <p:sldId id="288" r:id="rId57"/>
  </p:sldIdLst>
  <p:sldSz cx="9144000" cy="6858000" type="screen4x3"/>
  <p:notesSz cx="6858000" cy="9144000"/>
  <p:defaultTextStyle>
    <a:defPPr>
      <a:defRPr lang="zh-H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5" userDrawn="1">
          <p15:clr>
            <a:srgbClr val="A4A3A4"/>
          </p15:clr>
        </p15:guide>
        <p15:guide id="2" pos="5125" userDrawn="1">
          <p15:clr>
            <a:srgbClr val="A4A3A4"/>
          </p15:clr>
        </p15:guide>
        <p15:guide id="3" pos="1519" userDrawn="1">
          <p15:clr>
            <a:srgbClr val="A4A3A4"/>
          </p15:clr>
        </p15:guide>
        <p15:guide id="5" orient="horz" pos="1139" userDrawn="1">
          <p15:clr>
            <a:srgbClr val="A4A3A4"/>
          </p15:clr>
        </p15:guide>
        <p15:guide id="6" orient="horz" pos="2319" userDrawn="1">
          <p15:clr>
            <a:srgbClr val="A4A3A4"/>
          </p15:clr>
        </p15:guide>
        <p15:guide id="7" orient="horz" pos="322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2D14F"/>
    <a:srgbClr val="E80028"/>
    <a:srgbClr val="0174AB"/>
    <a:srgbClr val="666666"/>
    <a:srgbClr val="BFC0C0"/>
    <a:srgbClr val="9F9D9A"/>
    <a:srgbClr val="0A377B"/>
    <a:srgbClr val="000000"/>
    <a:srgbClr val="083F80"/>
    <a:srgbClr val="1F49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582" autoAdjust="0"/>
    <p:restoredTop sz="87359" autoAdjust="0"/>
  </p:normalViewPr>
  <p:slideViewPr>
    <p:cSldViewPr snapToGrid="0" showGuides="1">
      <p:cViewPr varScale="1">
        <p:scale>
          <a:sx n="103" d="100"/>
          <a:sy n="103" d="100"/>
        </p:scale>
        <p:origin x="516" y="63"/>
      </p:cViewPr>
      <p:guideLst>
        <p:guide orient="horz" pos="255"/>
        <p:guide pos="5125"/>
        <p:guide pos="1519"/>
        <p:guide orient="horz" pos="1139"/>
        <p:guide orient="horz" pos="2319"/>
        <p:guide orient="horz" pos="322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89B7D9-DE7F-4E50-8131-6A6C4D3A295C}" type="datetimeFigureOut">
              <a:rPr lang="zh-CN" altLang="en-US" smtClean="0"/>
              <a:t>2018/11/5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067397-3AB1-4345-ABA5-FE8780621B7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57969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067397-3AB1-4345-ABA5-FE8780621B7E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34455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使用斐波那锲堆 时间复杂度还是可以的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比其他方法低不少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067397-3AB1-4345-ABA5-FE8780621B7E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07211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067397-3AB1-4345-ABA5-FE8780621B7E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72027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这句话的重点是“一系列”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067397-3AB1-4345-ABA5-FE8780621B7E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38710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067397-3AB1-4345-ABA5-FE8780621B7E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52505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067397-3AB1-4345-ABA5-FE8780621B7E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62734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067397-3AB1-4345-ABA5-FE8780621B7E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54394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F31D4-1AA4-45E7-8F10-C007A9A6DDB0}" type="datetimeFigureOut">
              <a:rPr lang="zh-HK" altLang="en-US" smtClean="0"/>
              <a:t>5/11/2018</a:t>
            </a:fld>
            <a:endParaRPr lang="zh-HK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5C72C-05F9-42DA-A32C-E89F323A6F21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23169696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F31D4-1AA4-45E7-8F10-C007A9A6DDB0}" type="datetimeFigureOut">
              <a:rPr lang="zh-HK" altLang="en-US" smtClean="0"/>
              <a:t>5/11/2018</a:t>
            </a:fld>
            <a:endParaRPr lang="zh-HK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5C72C-05F9-42DA-A32C-E89F323A6F21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6869938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F31D4-1AA4-45E7-8F10-C007A9A6DDB0}" type="datetimeFigureOut">
              <a:rPr lang="zh-HK" altLang="en-US" smtClean="0"/>
              <a:t>5/11/2018</a:t>
            </a:fld>
            <a:endParaRPr lang="zh-HK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5C72C-05F9-42DA-A32C-E89F323A6F21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14854019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18431-54C4-4585-82AD-D4BDE8FCC787}" type="datetimeFigureOut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5/11/2018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5684703"/>
      </p:ext>
    </p:extLst>
  </p:cSld>
  <p:clrMapOvr>
    <a:masterClrMapping/>
  </p:clrMapOvr>
  <p:transition>
    <p:wip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18431-54C4-4585-82AD-D4BDE8FCC787}" type="datetimeFigureOut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5/11/2018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3274740"/>
      </p:ext>
    </p:extLst>
  </p:cSld>
  <p:clrMapOvr>
    <a:masterClrMapping/>
  </p:clrMapOvr>
  <p:transition>
    <p:wip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18431-54C4-4585-82AD-D4BDE8FCC787}" type="datetimeFigureOut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5/11/2018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2018157"/>
      </p:ext>
    </p:extLst>
  </p:cSld>
  <p:clrMapOvr>
    <a:masterClrMapping/>
  </p:clrMapOvr>
  <p:transition>
    <p:wip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18431-54C4-4585-82AD-D4BDE8FCC787}" type="datetimeFigureOut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5/11/2018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4055196"/>
      </p:ext>
    </p:extLst>
  </p:cSld>
  <p:clrMapOvr>
    <a:masterClrMapping/>
  </p:clrMapOvr>
  <p:transition>
    <p:wip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18431-54C4-4585-82AD-D4BDE8FCC787}" type="datetimeFigureOut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5/11/2018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7614770"/>
      </p:ext>
    </p:extLst>
  </p:cSld>
  <p:clrMapOvr>
    <a:masterClrMapping/>
  </p:clrMapOvr>
  <p:transition>
    <p:wip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18431-54C4-4585-82AD-D4BDE8FCC787}" type="datetimeFigureOut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5/11/2018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8693175"/>
      </p:ext>
    </p:extLst>
  </p:cSld>
  <p:clrMapOvr>
    <a:masterClrMapping/>
  </p:clrMapOvr>
  <p:transition>
    <p:wip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18431-54C4-4585-82AD-D4BDE8FCC787}" type="datetimeFigureOut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5/11/2018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4104865"/>
      </p:ext>
    </p:extLst>
  </p:cSld>
  <p:clrMapOvr>
    <a:masterClrMapping/>
  </p:clrMapOvr>
  <p:transition>
    <p:wip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18431-54C4-4585-82AD-D4BDE8FCC787}" type="datetimeFigureOut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5/11/2018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9048515"/>
      </p:ext>
    </p:extLst>
  </p:cSld>
  <p:clrMapOvr>
    <a:masterClrMapping/>
  </p:clrMapOvr>
  <p:transition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F31D4-1AA4-45E7-8F10-C007A9A6DDB0}" type="datetimeFigureOut">
              <a:rPr lang="zh-HK" altLang="en-US" smtClean="0"/>
              <a:t>5/11/2018</a:t>
            </a:fld>
            <a:endParaRPr lang="zh-HK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5C72C-05F9-42DA-A32C-E89F323A6F21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213974713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18431-54C4-4585-82AD-D4BDE8FCC787}" type="datetimeFigureOut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5/11/2018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2812863"/>
      </p:ext>
    </p:extLst>
  </p:cSld>
  <p:clrMapOvr>
    <a:masterClrMapping/>
  </p:clrMapOvr>
  <p:transition>
    <p:wip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18431-54C4-4585-82AD-D4BDE8FCC787}" type="datetimeFigureOut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5/11/2018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191261"/>
      </p:ext>
    </p:extLst>
  </p:cSld>
  <p:clrMapOvr>
    <a:masterClrMapping/>
  </p:clrMapOvr>
  <p:transition>
    <p:wip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18431-54C4-4585-82AD-D4BDE8FCC787}" type="datetimeFigureOut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5/11/2018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031052"/>
      </p:ext>
    </p:extLst>
  </p:cSld>
  <p:clrMapOvr>
    <a:masterClrMapping/>
  </p:clrMapOvr>
  <p:transition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F31D4-1AA4-45E7-8F10-C007A9A6DDB0}" type="datetimeFigureOut">
              <a:rPr lang="zh-HK" altLang="en-US" smtClean="0"/>
              <a:t>5/11/2018</a:t>
            </a:fld>
            <a:endParaRPr lang="zh-HK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5C72C-05F9-42DA-A32C-E89F323A6F21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37449069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F31D4-1AA4-45E7-8F10-C007A9A6DDB0}" type="datetimeFigureOut">
              <a:rPr lang="zh-HK" altLang="en-US" smtClean="0"/>
              <a:t>5/11/2018</a:t>
            </a:fld>
            <a:endParaRPr lang="zh-HK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5C72C-05F9-42DA-A32C-E89F323A6F21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8434276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F31D4-1AA4-45E7-8F10-C007A9A6DDB0}" type="datetimeFigureOut">
              <a:rPr lang="zh-HK" altLang="en-US" smtClean="0"/>
              <a:t>5/11/2018</a:t>
            </a:fld>
            <a:endParaRPr lang="zh-HK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5C72C-05F9-42DA-A32C-E89F323A6F21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23542654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F31D4-1AA4-45E7-8F10-C007A9A6DDB0}" type="datetimeFigureOut">
              <a:rPr lang="zh-HK" altLang="en-US" smtClean="0"/>
              <a:t>5/11/2018</a:t>
            </a:fld>
            <a:endParaRPr lang="zh-HK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5C72C-05F9-42DA-A32C-E89F323A6F21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1223553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F31D4-1AA4-45E7-8F10-C007A9A6DDB0}" type="datetimeFigureOut">
              <a:rPr lang="zh-HK" altLang="en-US" smtClean="0"/>
              <a:t>5/11/2018</a:t>
            </a:fld>
            <a:endParaRPr lang="zh-HK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5C72C-05F9-42DA-A32C-E89F323A6F21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377339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F31D4-1AA4-45E7-8F10-C007A9A6DDB0}" type="datetimeFigureOut">
              <a:rPr lang="zh-HK" altLang="en-US" smtClean="0"/>
              <a:t>5/11/2018</a:t>
            </a:fld>
            <a:endParaRPr lang="zh-HK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5C72C-05F9-42DA-A32C-E89F323A6F21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27280015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F31D4-1AA4-45E7-8F10-C007A9A6DDB0}" type="datetimeFigureOut">
              <a:rPr lang="zh-HK" altLang="en-US" smtClean="0"/>
              <a:t>5/11/2018</a:t>
            </a:fld>
            <a:endParaRPr lang="zh-HK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5C72C-05F9-42DA-A32C-E89F323A6F21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28658506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EF31D4-1AA4-45E7-8F10-C007A9A6DDB0}" type="datetimeFigureOut">
              <a:rPr lang="zh-HK" altLang="en-US" smtClean="0"/>
              <a:t>5/11/2018</a:t>
            </a:fld>
            <a:endParaRPr lang="zh-HK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HK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45C72C-05F9-42DA-A32C-E89F323A6F21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18307497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A18431-54C4-4585-82AD-D4BDE8FCC787}" type="datetimeFigureOut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5/11/2018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69109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ransition>
    <p:wip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6.png"/><Relationship Id="rId5" Type="http://schemas.openxmlformats.org/officeDocument/2006/relationships/image" Target="../media/image2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6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2.png"/><Relationship Id="rId5" Type="http://schemas.openxmlformats.org/officeDocument/2006/relationships/image" Target="../media/image11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5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41.png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7" Type="http://schemas.openxmlformats.org/officeDocument/2006/relationships/image" Target="../media/image46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40.png"/><Relationship Id="rId4" Type="http://schemas.openxmlformats.org/officeDocument/2006/relationships/image" Target="../media/image39.gi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49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8.jp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87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40.png"/><Relationship Id="rId4" Type="http://schemas.openxmlformats.org/officeDocument/2006/relationships/image" Target="../media/image39.gi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3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90.png"/><Relationship Id="rId4" Type="http://schemas.openxmlformats.org/officeDocument/2006/relationships/image" Target="../media/image3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18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7.png"/><Relationship Id="rId7" Type="http://schemas.openxmlformats.org/officeDocument/2006/relationships/image" Target="../media/image48.jp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9.png"/><Relationship Id="rId5" Type="http://schemas.openxmlformats.org/officeDocument/2006/relationships/image" Target="../media/image46.png"/><Relationship Id="rId4" Type="http://schemas.openxmlformats.org/officeDocument/2006/relationships/image" Target="../media/image5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62.jp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6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6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6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6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3.gif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1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6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64.png"/><Relationship Id="rId4" Type="http://schemas.openxmlformats.org/officeDocument/2006/relationships/image" Target="../media/image6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6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64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4.png"/><Relationship Id="rId7" Type="http://schemas.openxmlformats.org/officeDocument/2006/relationships/image" Target="../media/image550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530.png"/><Relationship Id="rId4" Type="http://schemas.openxmlformats.org/officeDocument/2006/relationships/image" Target="../media/image520.png"/></Relationships>
</file>

<file path=ppt/slides/_rels/slide4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2.png"/><Relationship Id="rId3" Type="http://schemas.openxmlformats.org/officeDocument/2006/relationships/image" Target="../media/image3.gif"/><Relationship Id="rId12" Type="http://schemas.openxmlformats.org/officeDocument/2006/relationships/image" Target="../media/image630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660.png"/><Relationship Id="rId1" Type="http://schemas.openxmlformats.org/officeDocument/2006/relationships/slideLayout" Target="../slideLayouts/slideLayout18.xml"/><Relationship Id="rId15" Type="http://schemas.openxmlformats.org/officeDocument/2006/relationships/image" Target="../media/image650.png"/><Relationship Id="rId4" Type="http://schemas.openxmlformats.org/officeDocument/2006/relationships/image" Target="../media/image64.png"/><Relationship Id="rId14" Type="http://schemas.openxmlformats.org/officeDocument/2006/relationships/image" Target="../media/image64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69.jpg"/><Relationship Id="rId4" Type="http://schemas.openxmlformats.org/officeDocument/2006/relationships/image" Target="../media/image68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70.png"/><Relationship Id="rId7" Type="http://schemas.openxmlformats.org/officeDocument/2006/relationships/image" Target="../media/image71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9.png"/><Relationship Id="rId5" Type="http://schemas.openxmlformats.org/officeDocument/2006/relationships/image" Target="../media/image46.png"/><Relationship Id="rId4" Type="http://schemas.openxmlformats.org/officeDocument/2006/relationships/image" Target="../media/image58.png"/><Relationship Id="rId9" Type="http://schemas.openxmlformats.org/officeDocument/2006/relationships/image" Target="../media/image70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8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18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.gi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8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jpg"/><Relationship Id="rId3" Type="http://schemas.openxmlformats.org/officeDocument/2006/relationships/image" Target="../media/image82.png"/><Relationship Id="rId7" Type="http://schemas.openxmlformats.org/officeDocument/2006/relationships/image" Target="../media/image81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83.png"/><Relationship Id="rId5" Type="http://schemas.openxmlformats.org/officeDocument/2006/relationships/image" Target="../media/image46.png"/><Relationship Id="rId4" Type="http://schemas.openxmlformats.org/officeDocument/2006/relationships/image" Target="../media/image58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7.png"/><Relationship Id="rId3" Type="http://schemas.openxmlformats.org/officeDocument/2006/relationships/image" Target="../media/image3.gif"/><Relationship Id="rId7" Type="http://schemas.openxmlformats.org/officeDocument/2006/relationships/image" Target="../media/image6.pn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.png"/><Relationship Id="rId11" Type="http://schemas.openxmlformats.org/officeDocument/2006/relationships/image" Target="../media/image15.png"/><Relationship Id="rId5" Type="http://schemas.openxmlformats.org/officeDocument/2006/relationships/image" Target="../media/image12.png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4" Type="http://schemas.openxmlformats.org/officeDocument/2006/relationships/image" Target="../media/image11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gif"/><Relationship Id="rId7" Type="http://schemas.openxmlformats.org/officeDocument/2006/relationships/image" Target="../media/image2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2.png"/><Relationship Id="rId5" Type="http://schemas.openxmlformats.org/officeDocument/2006/relationships/image" Target="../media/image13.jp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1846275" y="2241566"/>
            <a:ext cx="545147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72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我们毕业啦</a:t>
            </a:r>
            <a:endParaRPr lang="en-US" altLang="zh-CN" sz="72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6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其实是答辩的标题地方</a:t>
            </a:r>
            <a:endParaRPr lang="en-US" altLang="zh-CN" sz="16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0" y="1794840"/>
            <a:ext cx="9144000" cy="2340000"/>
          </a:xfrm>
          <a:prstGeom prst="rect">
            <a:avLst/>
          </a:prstGeom>
          <a:solidFill>
            <a:srgbClr val="017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-37132" y="2241565"/>
            <a:ext cx="9218266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心情</a:t>
            </a:r>
            <a:r>
              <a:rPr lang="en-US" altLang="zh-CN" sz="44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60</a:t>
            </a:r>
            <a:r>
              <a:rPr lang="zh-CN" altLang="en-US" sz="44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迈</a:t>
            </a:r>
            <a:endParaRPr lang="en-US" altLang="zh-CN" sz="44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44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速度是</a:t>
            </a:r>
            <a:r>
              <a:rPr lang="zh-CN" altLang="en-US" sz="4400" b="1" spc="3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斐波那锲堆</a:t>
            </a:r>
            <a:endParaRPr lang="en-US" altLang="zh-CN" sz="4400" b="1" spc="3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6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</a:t>
            </a:r>
            <a:r>
              <a:rPr lang="en-US" altLang="zh-CN" sz="16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Fibonacci</a:t>
            </a:r>
            <a:r>
              <a:rPr lang="zh-CN" altLang="en-US" sz="16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堆实现</a:t>
            </a:r>
            <a:r>
              <a:rPr lang="zh-CN" altLang="en-US" sz="1600" b="1" spc="3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优先队列</a:t>
            </a:r>
            <a:endParaRPr lang="en-US" altLang="zh-CN" sz="1600" b="1" spc="300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278903" y="4785180"/>
            <a:ext cx="1357313" cy="400052"/>
          </a:xfrm>
          <a:prstGeom prst="rect">
            <a:avLst/>
          </a:prstGeom>
          <a:solidFill>
            <a:srgbClr val="92D14F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讲的人</a:t>
            </a:r>
            <a:endParaRPr lang="zh-HK" altLang="en-US" sz="2000" b="1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3026737" y="4786809"/>
            <a:ext cx="1357313" cy="400052"/>
          </a:xfrm>
          <a:prstGeom prst="rect">
            <a:avLst/>
          </a:prstGeom>
          <a:solidFill>
            <a:srgbClr val="92D14F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指导老师</a:t>
            </a:r>
            <a:endParaRPr lang="zh-HK" altLang="en-US" sz="2000" b="1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1664789" y="4800540"/>
            <a:ext cx="16144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spc="3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李顶为</a:t>
            </a:r>
            <a:endParaRPr lang="zh-HK" altLang="en-US" sz="2000" b="1" spc="300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CB055658-246C-4AF1-B423-2D568DCE5D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4129507"/>
            <a:ext cx="1537951" cy="2085007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8A6DC0E5-0FEF-43F1-9331-BC7A8C061BEF}"/>
              </a:ext>
            </a:extLst>
          </p:cNvPr>
          <p:cNvSpPr/>
          <p:nvPr/>
        </p:nvSpPr>
        <p:spPr>
          <a:xfrm>
            <a:off x="6583445" y="4482179"/>
            <a:ext cx="1907253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400" b="1" cap="none" spc="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#define </a:t>
            </a:r>
            <a:r>
              <a:rPr lang="zh-CN" altLang="en-US" sz="2400" b="1" cap="none" spc="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锲 契</a:t>
            </a:r>
          </a:p>
        </p:txBody>
      </p:sp>
    </p:spTree>
    <p:extLst>
      <p:ext uri="{BB962C8B-B14F-4D97-AF65-F5344CB8AC3E}">
        <p14:creationId xmlns:p14="http://schemas.microsoft.com/office/powerpoint/2010/main" val="26052184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0174AB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6F8D664-BDFB-4BB0-A643-A022260A626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6732" y="0"/>
            <a:ext cx="637268" cy="557154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1682AC47-2E1A-4EFB-A620-42EDADDFCB35}"/>
              </a:ext>
            </a:extLst>
          </p:cNvPr>
          <p:cNvSpPr/>
          <p:nvPr/>
        </p:nvSpPr>
        <p:spPr>
          <a:xfrm>
            <a:off x="0" y="33934"/>
            <a:ext cx="3070071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先让我们从头开始</a:t>
            </a:r>
            <a:endParaRPr lang="zh-CN" altLang="en-US" sz="28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F8B1670-4DB3-4A31-B6DB-9AF971B56BE9}"/>
              </a:ext>
            </a:extLst>
          </p:cNvPr>
          <p:cNvSpPr/>
          <p:nvPr/>
        </p:nvSpPr>
        <p:spPr>
          <a:xfrm>
            <a:off x="0" y="756173"/>
            <a:ext cx="2969083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400" b="1" cap="none" spc="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斐波那锲堆是什么鬼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54FBC98-9C88-43E6-A564-F88B8BD9D5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1063" y="756173"/>
            <a:ext cx="504489" cy="504489"/>
          </a:xfrm>
          <a:prstGeom prst="rect">
            <a:avLst/>
          </a:prstGeom>
        </p:spPr>
      </p:pic>
      <p:grpSp>
        <p:nvGrpSpPr>
          <p:cNvPr id="14" name="组合 13">
            <a:extLst>
              <a:ext uri="{FF2B5EF4-FFF2-40B4-BE49-F238E27FC236}">
                <a16:creationId xmlns:a16="http://schemas.microsoft.com/office/drawing/2014/main" id="{3F90B78A-4235-4560-BFBF-7097EDD99F71}"/>
              </a:ext>
            </a:extLst>
          </p:cNvPr>
          <p:cNvGrpSpPr/>
          <p:nvPr/>
        </p:nvGrpSpPr>
        <p:grpSpPr>
          <a:xfrm>
            <a:off x="229003" y="1333236"/>
            <a:ext cx="4033800" cy="4924579"/>
            <a:chOff x="492565" y="1343993"/>
            <a:chExt cx="4033800" cy="492457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1A0E6FC5-38DC-4FEF-A765-88B2EEF1E56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2565" y="2077541"/>
              <a:ext cx="2476518" cy="4191031"/>
            </a:xfrm>
            <a:prstGeom prst="rect">
              <a:avLst/>
            </a:prstGeom>
          </p:spPr>
        </p:pic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310D8367-F85F-49BD-A566-DF8D234E3A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6082" y="1343993"/>
              <a:ext cx="1537951" cy="2085007"/>
            </a:xfrm>
            <a:prstGeom prst="rect">
              <a:avLst/>
            </a:prstGeom>
          </p:spPr>
        </p:pic>
        <p:sp>
          <p:nvSpPr>
            <p:cNvPr id="4" name="对话气泡: 圆角矩形 3">
              <a:extLst>
                <a:ext uri="{FF2B5EF4-FFF2-40B4-BE49-F238E27FC236}">
                  <a16:creationId xmlns:a16="http://schemas.microsoft.com/office/drawing/2014/main" id="{4B7ACE95-7FF4-40BB-8D16-F02E1D584ECA}"/>
                </a:ext>
              </a:extLst>
            </p:cNvPr>
            <p:cNvSpPr/>
            <p:nvPr/>
          </p:nvSpPr>
          <p:spPr>
            <a:xfrm>
              <a:off x="2596317" y="1416857"/>
              <a:ext cx="1930048" cy="892885"/>
            </a:xfrm>
            <a:prstGeom prst="wedgeRoundRectCallout">
              <a:avLst>
                <a:gd name="adj1" fmla="val -45747"/>
                <a:gd name="adj2" fmla="val 83584"/>
                <a:gd name="adj3" fmla="val 1666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b="1" dirty="0"/>
                <a:t>全部自学（</a:t>
              </a:r>
              <a:r>
                <a:rPr lang="en-US" altLang="zh-CN" b="1" dirty="0"/>
                <a:t>19</a:t>
              </a:r>
              <a:r>
                <a:rPr lang="zh-CN" altLang="en-US" b="1" dirty="0"/>
                <a:t>章）</a:t>
              </a: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6ADC6078-5F08-42B4-8F26-DEC156522123}"/>
                </a:ext>
              </a:extLst>
            </p:cNvPr>
            <p:cNvSpPr/>
            <p:nvPr/>
          </p:nvSpPr>
          <p:spPr>
            <a:xfrm>
              <a:off x="1409298" y="3525571"/>
              <a:ext cx="914354" cy="446443"/>
            </a:xfrm>
            <a:prstGeom prst="rect">
              <a:avLst/>
            </a:prstGeom>
            <a:solidFill>
              <a:srgbClr val="E800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b="1" dirty="0"/>
                <a:t>全部自学</a:t>
              </a:r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1BEBE070-2478-4CA3-91B6-A6FEE1FA4827}"/>
              </a:ext>
            </a:extLst>
          </p:cNvPr>
          <p:cNvGrpSpPr/>
          <p:nvPr/>
        </p:nvGrpSpPr>
        <p:grpSpPr>
          <a:xfrm>
            <a:off x="2603388" y="2603135"/>
            <a:ext cx="6540612" cy="2561032"/>
            <a:chOff x="2985285" y="1566635"/>
            <a:chExt cx="6126442" cy="2235946"/>
          </a:xfrm>
        </p:grpSpPr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049C603D-8F45-4B3B-B18D-6C004D37784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021517" y="1567641"/>
              <a:ext cx="6090210" cy="2234940"/>
            </a:xfrm>
            <a:prstGeom prst="rect">
              <a:avLst/>
            </a:prstGeom>
          </p:spPr>
        </p:pic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D426F0EE-AE06-42E9-A693-2B20CAAEC432}"/>
                </a:ext>
              </a:extLst>
            </p:cNvPr>
            <p:cNvSpPr/>
            <p:nvPr/>
          </p:nvSpPr>
          <p:spPr>
            <a:xfrm>
              <a:off x="2985285" y="1566635"/>
              <a:ext cx="2044149" cy="3693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CN" altLang="en-US" b="1" cap="none" spc="0" dirty="0">
                  <a:ln w="0"/>
                  <a:solidFill>
                    <a:srgbClr val="FFC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斐波那锲堆就是我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77240445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0174AB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6F8D664-BDFB-4BB0-A643-A022260A626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6732" y="0"/>
            <a:ext cx="637268" cy="557154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1682AC47-2E1A-4EFB-A620-42EDADDFCB35}"/>
              </a:ext>
            </a:extLst>
          </p:cNvPr>
          <p:cNvSpPr/>
          <p:nvPr/>
        </p:nvSpPr>
        <p:spPr>
          <a:xfrm>
            <a:off x="0" y="33934"/>
            <a:ext cx="1988045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是那位大人</a:t>
            </a:r>
            <a:endParaRPr lang="zh-CN" altLang="en-US" sz="28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DDC9B20-E7FB-4325-B8A7-B0F0C04DE7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57154"/>
            <a:ext cx="9125676" cy="1445479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E2875067-5475-4AEE-9037-00AD161504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521" y="33934"/>
            <a:ext cx="437646" cy="437646"/>
          </a:xfrm>
          <a:prstGeom prst="rect">
            <a:avLst/>
          </a:prstGeom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B4165A4C-329C-47A1-964F-FF54E748C789}"/>
              </a:ext>
            </a:extLst>
          </p:cNvPr>
          <p:cNvGrpSpPr/>
          <p:nvPr/>
        </p:nvGrpSpPr>
        <p:grpSpPr>
          <a:xfrm>
            <a:off x="1043530" y="2043738"/>
            <a:ext cx="6540612" cy="2561032"/>
            <a:chOff x="2985285" y="1566635"/>
            <a:chExt cx="6126442" cy="2235946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E729A8B0-90C7-4942-B5FE-B47E4F528BC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021517" y="1567641"/>
              <a:ext cx="6090210" cy="2234940"/>
            </a:xfrm>
            <a:prstGeom prst="rect">
              <a:avLst/>
            </a:prstGeom>
          </p:spPr>
        </p:pic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31CC8E8D-1849-4615-AB6B-CF8F7CC2A1D5}"/>
                </a:ext>
              </a:extLst>
            </p:cNvPr>
            <p:cNvSpPr/>
            <p:nvPr/>
          </p:nvSpPr>
          <p:spPr>
            <a:xfrm>
              <a:off x="2985285" y="1566635"/>
              <a:ext cx="2044149" cy="3693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CN" altLang="en-US" b="1" cap="none" spc="0" dirty="0">
                  <a:ln w="0"/>
                  <a:solidFill>
                    <a:srgbClr val="FFC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斐波那锲堆就是我</a:t>
              </a:r>
            </a:p>
          </p:txBody>
        </p:sp>
      </p:grpSp>
      <p:sp>
        <p:nvSpPr>
          <p:cNvPr id="13" name="矩形 12">
            <a:extLst>
              <a:ext uri="{FF2B5EF4-FFF2-40B4-BE49-F238E27FC236}">
                <a16:creationId xmlns:a16="http://schemas.microsoft.com/office/drawing/2014/main" id="{42AFA4AA-D991-41CA-B12A-6F1E15EAE8D3}"/>
              </a:ext>
            </a:extLst>
          </p:cNvPr>
          <p:cNvSpPr/>
          <p:nvPr/>
        </p:nvSpPr>
        <p:spPr>
          <a:xfrm>
            <a:off x="455080" y="1013976"/>
            <a:ext cx="7032243" cy="318118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62D67AF-F0D1-449E-B60B-16D711783818}"/>
              </a:ext>
            </a:extLst>
          </p:cNvPr>
          <p:cNvSpPr/>
          <p:nvPr/>
        </p:nvSpPr>
        <p:spPr>
          <a:xfrm>
            <a:off x="2162287" y="994799"/>
            <a:ext cx="634701" cy="35205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44E5E7BF-67FB-4FEE-8A7B-2AFBE6BE078D}"/>
              </a:ext>
            </a:extLst>
          </p:cNvPr>
          <p:cNvGrpSpPr/>
          <p:nvPr/>
        </p:nvGrpSpPr>
        <p:grpSpPr>
          <a:xfrm>
            <a:off x="1191409" y="2124635"/>
            <a:ext cx="7855772" cy="2194560"/>
            <a:chOff x="1191409" y="2124635"/>
            <a:chExt cx="7855772" cy="2194560"/>
          </a:xfrm>
        </p:grpSpPr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2D94E315-66D2-4B7B-B0FF-405110729A24}"/>
                </a:ext>
              </a:extLst>
            </p:cNvPr>
            <p:cNvGrpSpPr/>
            <p:nvPr/>
          </p:nvGrpSpPr>
          <p:grpSpPr>
            <a:xfrm>
              <a:off x="1191409" y="2474213"/>
              <a:ext cx="6199095" cy="1844982"/>
              <a:chOff x="1191409" y="2474213"/>
              <a:chExt cx="6199095" cy="1844982"/>
            </a:xfrm>
          </p:grpSpPr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CB4062C1-63DC-4CA9-AE06-A034648A9763}"/>
                  </a:ext>
                </a:extLst>
              </p:cNvPr>
              <p:cNvSpPr/>
              <p:nvPr/>
            </p:nvSpPr>
            <p:spPr>
              <a:xfrm>
                <a:off x="1191409" y="2474213"/>
                <a:ext cx="519057" cy="555728"/>
              </a:xfrm>
              <a:prstGeom prst="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B32728F8-B8C5-4B01-95E8-2D1EA334534F}"/>
                  </a:ext>
                </a:extLst>
              </p:cNvPr>
              <p:cNvSpPr/>
              <p:nvPr/>
            </p:nvSpPr>
            <p:spPr>
              <a:xfrm>
                <a:off x="2085638" y="2507872"/>
                <a:ext cx="519057" cy="555728"/>
              </a:xfrm>
              <a:prstGeom prst="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43FA79AB-4F29-402E-8885-EC1D00CB4EE4}"/>
                  </a:ext>
                </a:extLst>
              </p:cNvPr>
              <p:cNvSpPr/>
              <p:nvPr/>
            </p:nvSpPr>
            <p:spPr>
              <a:xfrm>
                <a:off x="2860638" y="2547149"/>
                <a:ext cx="1905000" cy="1772046"/>
              </a:xfrm>
              <a:prstGeom prst="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55CF5A8B-70D5-4237-A23D-6F0641889710}"/>
                  </a:ext>
                </a:extLst>
              </p:cNvPr>
              <p:cNvSpPr/>
              <p:nvPr/>
            </p:nvSpPr>
            <p:spPr>
              <a:xfrm>
                <a:off x="5396304" y="2559787"/>
                <a:ext cx="519057" cy="1167738"/>
              </a:xfrm>
              <a:prstGeom prst="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E54AF312-F563-42CB-8C88-8BF4FA34B517}"/>
                  </a:ext>
                </a:extLst>
              </p:cNvPr>
              <p:cNvSpPr/>
              <p:nvPr/>
            </p:nvSpPr>
            <p:spPr>
              <a:xfrm>
                <a:off x="6329979" y="2559787"/>
                <a:ext cx="1060525" cy="1694862"/>
              </a:xfrm>
              <a:prstGeom prst="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9" name="对话气泡: 圆角矩形 18">
              <a:extLst>
                <a:ext uri="{FF2B5EF4-FFF2-40B4-BE49-F238E27FC236}">
                  <a16:creationId xmlns:a16="http://schemas.microsoft.com/office/drawing/2014/main" id="{F3944C33-BDEC-4680-AD4D-6E4DF091F340}"/>
                </a:ext>
              </a:extLst>
            </p:cNvPr>
            <p:cNvSpPr/>
            <p:nvPr/>
          </p:nvSpPr>
          <p:spPr>
            <a:xfrm>
              <a:off x="7879976" y="2124635"/>
              <a:ext cx="1167205" cy="1118796"/>
            </a:xfrm>
            <a:prstGeom prst="wedgeRoundRectCallout">
              <a:avLst>
                <a:gd name="adj1" fmla="val -42492"/>
                <a:gd name="adj2" fmla="val 75481"/>
                <a:gd name="adj3" fmla="val 1666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老子是</a:t>
              </a:r>
              <a:r>
                <a:rPr lang="zh-CN" altLang="en-US" dirty="0">
                  <a:solidFill>
                    <a:srgbClr val="FF0000"/>
                  </a:solidFill>
                </a:rPr>
                <a:t>五个</a:t>
              </a:r>
              <a:r>
                <a:rPr lang="zh-CN" altLang="en-US" dirty="0"/>
                <a:t>堆</a:t>
              </a:r>
            </a:p>
          </p:txBody>
        </p: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ACE9A9F4-2331-4B5F-AD10-8B040FC10D60}"/>
              </a:ext>
            </a:extLst>
          </p:cNvPr>
          <p:cNvGrpSpPr/>
          <p:nvPr/>
        </p:nvGrpSpPr>
        <p:grpSpPr>
          <a:xfrm>
            <a:off x="506469" y="2413142"/>
            <a:ext cx="7077673" cy="1924964"/>
            <a:chOff x="506469" y="2413142"/>
            <a:chExt cx="7077673" cy="1924964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538E69A7-E7B0-4A77-A654-DA8C8F025FF1}"/>
                </a:ext>
              </a:extLst>
            </p:cNvPr>
            <p:cNvSpPr/>
            <p:nvPr/>
          </p:nvSpPr>
          <p:spPr>
            <a:xfrm>
              <a:off x="987583" y="2413142"/>
              <a:ext cx="6596559" cy="650457"/>
            </a:xfrm>
            <a:prstGeom prst="rect">
              <a:avLst/>
            </a:prstGeom>
            <a:noFill/>
            <a:ln w="5715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箭头: 上 21">
              <a:extLst>
                <a:ext uri="{FF2B5EF4-FFF2-40B4-BE49-F238E27FC236}">
                  <a16:creationId xmlns:a16="http://schemas.microsoft.com/office/drawing/2014/main" id="{27F9A6C0-B8F4-4E7C-8E79-58759FC640B5}"/>
                </a:ext>
              </a:extLst>
            </p:cNvPr>
            <p:cNvSpPr/>
            <p:nvPr/>
          </p:nvSpPr>
          <p:spPr>
            <a:xfrm>
              <a:off x="704312" y="3188726"/>
              <a:ext cx="591985" cy="645458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C9148E10-8245-4F14-83BF-E56BD20A6330}"/>
                </a:ext>
              </a:extLst>
            </p:cNvPr>
            <p:cNvSpPr/>
            <p:nvPr/>
          </p:nvSpPr>
          <p:spPr>
            <a:xfrm>
              <a:off x="506469" y="3876441"/>
              <a:ext cx="1112804" cy="46166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CN" altLang="en-US" sz="2400" b="1" cap="none" spc="0" dirty="0">
                  <a:ln w="0"/>
                  <a:solidFill>
                    <a:srgbClr val="FFC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根链表</a:t>
              </a:r>
            </a:p>
          </p:txBody>
        </p: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DD8567E4-4C16-45FB-BE2F-D79C591076BC}"/>
              </a:ext>
            </a:extLst>
          </p:cNvPr>
          <p:cNvGrpSpPr/>
          <p:nvPr/>
        </p:nvGrpSpPr>
        <p:grpSpPr>
          <a:xfrm>
            <a:off x="3481815" y="1793587"/>
            <a:ext cx="2597282" cy="1236354"/>
            <a:chOff x="3481815" y="1793587"/>
            <a:chExt cx="2597282" cy="1236354"/>
          </a:xfrm>
        </p:grpSpPr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B53DA3B0-DED2-4DCD-8A79-C43D17BB890A}"/>
                </a:ext>
              </a:extLst>
            </p:cNvPr>
            <p:cNvSpPr/>
            <p:nvPr/>
          </p:nvSpPr>
          <p:spPr>
            <a:xfrm>
              <a:off x="3481815" y="2052063"/>
              <a:ext cx="747484" cy="977878"/>
            </a:xfrm>
            <a:prstGeom prst="rect">
              <a:avLst/>
            </a:prstGeom>
            <a:noFill/>
            <a:ln w="571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箭头: 左 25">
              <a:extLst>
                <a:ext uri="{FF2B5EF4-FFF2-40B4-BE49-F238E27FC236}">
                  <a16:creationId xmlns:a16="http://schemas.microsoft.com/office/drawing/2014/main" id="{E2A3D075-F02D-4E0B-B95C-AC97CFC8FFCE}"/>
                </a:ext>
              </a:extLst>
            </p:cNvPr>
            <p:cNvSpPr/>
            <p:nvPr/>
          </p:nvSpPr>
          <p:spPr>
            <a:xfrm>
              <a:off x="4313442" y="1846809"/>
              <a:ext cx="349623" cy="410508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D77A983D-DD8C-4573-AFA6-0A3A5C45A03F}"/>
                </a:ext>
              </a:extLst>
            </p:cNvPr>
            <p:cNvSpPr/>
            <p:nvPr/>
          </p:nvSpPr>
          <p:spPr>
            <a:xfrm>
              <a:off x="4656912" y="1793587"/>
              <a:ext cx="1422185" cy="46166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CN" altLang="en-US" sz="2400" b="1" cap="none" spc="0" dirty="0">
                  <a:ln w="0"/>
                  <a:solidFill>
                    <a:srgbClr val="FFC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最小节点</a:t>
              </a:r>
            </a:p>
          </p:txBody>
        </p:sp>
      </p:grpSp>
      <p:sp>
        <p:nvSpPr>
          <p:cNvPr id="29" name="矩形 28">
            <a:extLst>
              <a:ext uri="{FF2B5EF4-FFF2-40B4-BE49-F238E27FC236}">
                <a16:creationId xmlns:a16="http://schemas.microsoft.com/office/drawing/2014/main" id="{C759CD6D-357F-403E-9BF1-A515D0B492D5}"/>
              </a:ext>
            </a:extLst>
          </p:cNvPr>
          <p:cNvSpPr/>
          <p:nvPr/>
        </p:nvSpPr>
        <p:spPr>
          <a:xfrm>
            <a:off x="704312" y="5015279"/>
            <a:ext cx="7366119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斐波那锲堆结构没有“递归性”</a:t>
            </a: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8F70E812-7E95-4278-8FE9-496D82D2CF54}"/>
              </a:ext>
            </a:extLst>
          </p:cNvPr>
          <p:cNvSpPr/>
          <p:nvPr/>
        </p:nvSpPr>
        <p:spPr>
          <a:xfrm>
            <a:off x="-13834" y="6022675"/>
            <a:ext cx="8802410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3200" b="0" cap="none" spc="0" dirty="0">
                <a:ln w="0"/>
                <a:solidFill>
                  <a:srgbClr val="92D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不要问我为什么这个叫斐波那锲堆（以后再问）</a:t>
            </a:r>
          </a:p>
        </p:txBody>
      </p:sp>
    </p:spTree>
    <p:extLst>
      <p:ext uri="{BB962C8B-B14F-4D97-AF65-F5344CB8AC3E}">
        <p14:creationId xmlns:p14="http://schemas.microsoft.com/office/powerpoint/2010/main" val="4149434850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9" grpId="0"/>
      <p:bldP spid="3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0174AB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6F8D664-BDFB-4BB0-A643-A022260A626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6732" y="0"/>
            <a:ext cx="637268" cy="557154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1682AC47-2E1A-4EFB-A620-42EDADDFCB35}"/>
              </a:ext>
            </a:extLst>
          </p:cNvPr>
          <p:cNvSpPr/>
          <p:nvPr/>
        </p:nvSpPr>
        <p:spPr>
          <a:xfrm>
            <a:off x="-58392" y="33934"/>
            <a:ext cx="234872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8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还是那位大人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CD23B6E-B05A-46A9-AAB6-DF50A6723F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1816" y="73397"/>
            <a:ext cx="410359" cy="410359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B44A3A3E-EA8A-4FF0-902D-E323C8958786}"/>
              </a:ext>
            </a:extLst>
          </p:cNvPr>
          <p:cNvSpPr/>
          <p:nvPr/>
        </p:nvSpPr>
        <p:spPr>
          <a:xfrm>
            <a:off x="0" y="570801"/>
            <a:ext cx="4206601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400" b="1" cap="none" spc="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斐波那锲堆的元素有什么属性</a:t>
            </a: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9B81251F-018F-4C5E-9E77-A56D72B80FFD}"/>
              </a:ext>
            </a:extLst>
          </p:cNvPr>
          <p:cNvGrpSpPr/>
          <p:nvPr/>
        </p:nvGrpSpPr>
        <p:grpSpPr>
          <a:xfrm>
            <a:off x="0" y="1581159"/>
            <a:ext cx="6501931" cy="2559880"/>
            <a:chOff x="1461279" y="2043738"/>
            <a:chExt cx="6501931" cy="2559880"/>
          </a:xfrm>
        </p:grpSpPr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F2449422-1B9C-4D15-AC12-55F504CD7763}"/>
                </a:ext>
              </a:extLst>
            </p:cNvPr>
            <p:cNvGrpSpPr/>
            <p:nvPr/>
          </p:nvGrpSpPr>
          <p:grpSpPr>
            <a:xfrm>
              <a:off x="1461279" y="2043738"/>
              <a:ext cx="6501931" cy="2559880"/>
              <a:chOff x="3376580" y="1566635"/>
              <a:chExt cx="6090210" cy="2234940"/>
            </a:xfrm>
          </p:grpSpPr>
          <p:pic>
            <p:nvPicPr>
              <p:cNvPr id="10" name="图片 9">
                <a:extLst>
                  <a:ext uri="{FF2B5EF4-FFF2-40B4-BE49-F238E27FC236}">
                    <a16:creationId xmlns:a16="http://schemas.microsoft.com/office/drawing/2014/main" id="{46F2E429-FE47-4D45-897F-5572479F1C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376580" y="1566635"/>
                <a:ext cx="6090210" cy="2234940"/>
              </a:xfrm>
              <a:prstGeom prst="rect">
                <a:avLst/>
              </a:prstGeom>
            </p:spPr>
          </p:pic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E8B1CD2E-3016-4CD0-88C8-A7985D9061B7}"/>
                  </a:ext>
                </a:extLst>
              </p:cNvPr>
              <p:cNvSpPr/>
              <p:nvPr/>
            </p:nvSpPr>
            <p:spPr>
              <a:xfrm>
                <a:off x="3376580" y="1566635"/>
                <a:ext cx="1261558" cy="322451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zh-CN" altLang="en-US" b="1" cap="none" spc="0" dirty="0">
                    <a:ln w="0"/>
                    <a:solidFill>
                      <a:srgbClr val="FFC00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怎么总是我</a:t>
                </a:r>
              </a:p>
            </p:txBody>
          </p:sp>
        </p:grpSp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17BC448E-5C92-4FC2-9546-B892928BE10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33563" y="2111408"/>
              <a:ext cx="266700" cy="266700"/>
            </a:xfrm>
            <a:prstGeom prst="rect">
              <a:avLst/>
            </a:prstGeom>
          </p:spPr>
        </p:pic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88CA719D-7F0F-4271-8BFC-6197AD24CF19}"/>
              </a:ext>
            </a:extLst>
          </p:cNvPr>
          <p:cNvGrpSpPr/>
          <p:nvPr/>
        </p:nvGrpSpPr>
        <p:grpSpPr>
          <a:xfrm>
            <a:off x="118757" y="1581159"/>
            <a:ext cx="8706609" cy="4459260"/>
            <a:chOff x="118757" y="1581159"/>
            <a:chExt cx="8706609" cy="4459260"/>
          </a:xfrm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94ED691A-B981-42A3-B364-50559079EE72}"/>
                </a:ext>
              </a:extLst>
            </p:cNvPr>
            <p:cNvSpPr/>
            <p:nvPr/>
          </p:nvSpPr>
          <p:spPr>
            <a:xfrm>
              <a:off x="4986068" y="1648829"/>
              <a:ext cx="2350323" cy="46166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CN" altLang="en-US" sz="2400" b="1" cap="none" spc="0" dirty="0">
                  <a:ln w="0"/>
                  <a:solidFill>
                    <a:srgbClr val="FF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“三”大</a:t>
              </a:r>
              <a:r>
                <a:rPr lang="zh-CN" altLang="en-US" sz="2400" b="1" dirty="0">
                  <a:ln w="0"/>
                  <a:solidFill>
                    <a:srgbClr val="FF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♂</a:t>
              </a:r>
              <a:r>
                <a:rPr lang="zh-CN" altLang="en-US" sz="2400" b="1" cap="none" spc="0" dirty="0">
                  <a:ln w="0"/>
                  <a:solidFill>
                    <a:srgbClr val="FF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属性</a:t>
              </a: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8D175B59-1AA7-4396-B1CB-95A4038A862F}"/>
                </a:ext>
              </a:extLst>
            </p:cNvPr>
            <p:cNvSpPr/>
            <p:nvPr/>
          </p:nvSpPr>
          <p:spPr>
            <a:xfrm>
              <a:off x="7336391" y="1581159"/>
              <a:ext cx="1149417" cy="2677656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r>
                <a:rPr lang="en-US" altLang="zh-CN" sz="2400" b="1" dirty="0">
                  <a:ln w="0"/>
                  <a:solidFill>
                    <a:schemeClr val="accent4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.p</a:t>
              </a:r>
            </a:p>
            <a:p>
              <a:r>
                <a:rPr lang="en-US" altLang="zh-CN" sz="2400" b="1" dirty="0">
                  <a:ln w="0"/>
                  <a:solidFill>
                    <a:schemeClr val="accent4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.left</a:t>
              </a:r>
            </a:p>
            <a:p>
              <a:r>
                <a:rPr lang="en-US" altLang="zh-CN" sz="2400" b="1" dirty="0">
                  <a:ln w="0"/>
                  <a:solidFill>
                    <a:schemeClr val="accent4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.right</a:t>
              </a:r>
            </a:p>
            <a:p>
              <a:r>
                <a:rPr lang="en-US" altLang="zh-CN" sz="2400" b="1" dirty="0">
                  <a:ln w="0"/>
                  <a:solidFill>
                    <a:schemeClr val="accent4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.child</a:t>
              </a:r>
            </a:p>
            <a:p>
              <a:endParaRPr lang="en-US" altLang="zh-CN" sz="2400" b="1" dirty="0">
                <a:ln w="0"/>
                <a:solidFill>
                  <a:schemeClr val="accent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r>
                <a:rPr lang="en-US" altLang="zh-CN" sz="2400" b="1" dirty="0">
                  <a:ln w="0"/>
                  <a:solidFill>
                    <a:schemeClr val="accent4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.degree</a:t>
              </a:r>
            </a:p>
            <a:p>
              <a:r>
                <a:rPr lang="en-US" altLang="zh-CN" sz="2400" b="1" dirty="0">
                  <a:ln w="0"/>
                  <a:solidFill>
                    <a:schemeClr val="accent4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.mark</a:t>
              </a:r>
            </a:p>
          </p:txBody>
        </p:sp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97C0A153-B624-45AA-AA8A-CD941CD5B00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8757" y="3880725"/>
              <a:ext cx="6063756" cy="2159694"/>
            </a:xfrm>
            <a:prstGeom prst="rect">
              <a:avLst/>
            </a:prstGeom>
          </p:spPr>
        </p:pic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95B47ED2-C96C-438E-9FC5-93062C008A93}"/>
                </a:ext>
              </a:extLst>
            </p:cNvPr>
            <p:cNvSpPr/>
            <p:nvPr/>
          </p:nvSpPr>
          <p:spPr>
            <a:xfrm>
              <a:off x="7256166" y="3480539"/>
              <a:ext cx="1309866" cy="778276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82F7EE81-0266-4F11-8C55-09DD3878476D}"/>
                </a:ext>
              </a:extLst>
            </p:cNvPr>
            <p:cNvSpPr/>
            <p:nvPr/>
          </p:nvSpPr>
          <p:spPr>
            <a:xfrm>
              <a:off x="7093802" y="4258815"/>
              <a:ext cx="1731564" cy="46166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CN" altLang="en-US" sz="2400" b="1" dirty="0">
                  <a:ln w="0"/>
                  <a:solidFill>
                    <a:schemeClr val="accent6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您是什么鬼</a:t>
              </a:r>
              <a:endParaRPr lang="zh-CN" altLang="en-US" sz="2400" b="1" cap="none" spc="0" dirty="0">
                <a:ln w="0"/>
                <a:solidFill>
                  <a:schemeClr val="accent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D14899BE-9732-4C8A-85C2-F95B7116C97D}"/>
              </a:ext>
            </a:extLst>
          </p:cNvPr>
          <p:cNvGrpSpPr/>
          <p:nvPr/>
        </p:nvGrpSpPr>
        <p:grpSpPr>
          <a:xfrm>
            <a:off x="6368662" y="3528508"/>
            <a:ext cx="2656581" cy="2788661"/>
            <a:chOff x="6368662" y="3544288"/>
            <a:chExt cx="2656581" cy="2788661"/>
          </a:xfrm>
        </p:grpSpPr>
        <p:sp>
          <p:nvSpPr>
            <p:cNvPr id="20" name="箭头: 手杖形 19">
              <a:extLst>
                <a:ext uri="{FF2B5EF4-FFF2-40B4-BE49-F238E27FC236}">
                  <a16:creationId xmlns:a16="http://schemas.microsoft.com/office/drawing/2014/main" id="{941EF8CB-476A-49FB-B93F-5DE4970E7D6B}"/>
                </a:ext>
              </a:extLst>
            </p:cNvPr>
            <p:cNvSpPr/>
            <p:nvPr/>
          </p:nvSpPr>
          <p:spPr>
            <a:xfrm rot="16200000">
              <a:off x="5946139" y="3966811"/>
              <a:ext cx="1732552" cy="887505"/>
            </a:xfrm>
            <a:prstGeom prst="uturnArrow">
              <a:avLst>
                <a:gd name="adj1" fmla="val 25000"/>
                <a:gd name="adj2" fmla="val 12576"/>
                <a:gd name="adj3" fmla="val 24394"/>
                <a:gd name="adj4" fmla="val 43750"/>
                <a:gd name="adj5" fmla="val 75606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5C901D94-F58B-4BE3-94A3-222F53EC8D03}"/>
                </a:ext>
              </a:extLst>
            </p:cNvPr>
            <p:cNvSpPr/>
            <p:nvPr/>
          </p:nvSpPr>
          <p:spPr>
            <a:xfrm>
              <a:off x="7213529" y="4975993"/>
              <a:ext cx="1811714" cy="3693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CN" altLang="en-US" b="1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孩子链表元素数</a:t>
              </a:r>
              <a:endParaRPr lang="zh-CN" altLang="en-US" b="1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2" name="箭头: 手杖形 21">
              <a:extLst>
                <a:ext uri="{FF2B5EF4-FFF2-40B4-BE49-F238E27FC236}">
                  <a16:creationId xmlns:a16="http://schemas.microsoft.com/office/drawing/2014/main" id="{F3D188D7-4EA3-481F-9CDA-AF1E76A76078}"/>
                </a:ext>
              </a:extLst>
            </p:cNvPr>
            <p:cNvSpPr/>
            <p:nvPr/>
          </p:nvSpPr>
          <p:spPr>
            <a:xfrm rot="16200000">
              <a:off x="5819888" y="4916240"/>
              <a:ext cx="2227189" cy="419199"/>
            </a:xfrm>
            <a:prstGeom prst="uturnArrow">
              <a:avLst>
                <a:gd name="adj1" fmla="val 28186"/>
                <a:gd name="adj2" fmla="val 14093"/>
                <a:gd name="adj3" fmla="val 25000"/>
                <a:gd name="adj4" fmla="val 50000"/>
                <a:gd name="adj5" fmla="val 75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D5DA1BC7-6F7C-4E7A-8C6A-DBBCEC986697}"/>
                </a:ext>
              </a:extLst>
            </p:cNvPr>
            <p:cNvSpPr/>
            <p:nvPr/>
          </p:nvSpPr>
          <p:spPr>
            <a:xfrm>
              <a:off x="7259301" y="5963617"/>
              <a:ext cx="1579278" cy="3693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CN" altLang="en-US" b="1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且待日后肢解</a:t>
              </a:r>
              <a:endParaRPr lang="zh-CN" altLang="en-US" b="1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25" name="矩形 24">
            <a:extLst>
              <a:ext uri="{FF2B5EF4-FFF2-40B4-BE49-F238E27FC236}">
                <a16:creationId xmlns:a16="http://schemas.microsoft.com/office/drawing/2014/main" id="{2A1C33AF-5C50-4651-A35A-F4415ACBADF6}"/>
              </a:ext>
            </a:extLst>
          </p:cNvPr>
          <p:cNvSpPr/>
          <p:nvPr/>
        </p:nvSpPr>
        <p:spPr>
          <a:xfrm>
            <a:off x="2619128" y="1225084"/>
            <a:ext cx="2481770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400" b="1" cap="none" spc="0" dirty="0">
                <a:ln w="0"/>
                <a:solidFill>
                  <a:srgbClr val="7030A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</a:t>
            </a:r>
            <a:r>
              <a:rPr lang="zh-CN" altLang="en-US" sz="2400" b="1" cap="none" spc="0" dirty="0">
                <a:ln w="0"/>
                <a:solidFill>
                  <a:srgbClr val="7030A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还有个属性：</a:t>
            </a:r>
            <a:r>
              <a:rPr lang="en-US" altLang="zh-CN" sz="2400" b="1" cap="none" spc="0" dirty="0">
                <a:ln w="0"/>
                <a:solidFill>
                  <a:srgbClr val="7030A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.n</a:t>
            </a:r>
            <a:endParaRPr lang="zh-CN" altLang="en-US" sz="2400" b="1" cap="none" spc="0" dirty="0">
              <a:ln w="0"/>
              <a:solidFill>
                <a:srgbClr val="7030A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07328279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0174AB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6F8D664-BDFB-4BB0-A643-A022260A626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6732" y="0"/>
            <a:ext cx="637268" cy="557154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1682AC47-2E1A-4EFB-A620-42EDADDFCB35}"/>
              </a:ext>
            </a:extLst>
          </p:cNvPr>
          <p:cNvSpPr/>
          <p:nvPr/>
        </p:nvSpPr>
        <p:spPr>
          <a:xfrm>
            <a:off x="0" y="16967"/>
            <a:ext cx="270779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还**是那位大人</a:t>
            </a:r>
            <a:endParaRPr lang="zh-CN" altLang="en-US" sz="28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DEB86FF5-D9CF-4650-AB72-12123CF9E2E1}"/>
              </a:ext>
            </a:extLst>
          </p:cNvPr>
          <p:cNvGrpSpPr/>
          <p:nvPr/>
        </p:nvGrpSpPr>
        <p:grpSpPr>
          <a:xfrm>
            <a:off x="0" y="682895"/>
            <a:ext cx="6501931" cy="2619047"/>
            <a:chOff x="0" y="1521991"/>
            <a:chExt cx="6501931" cy="2619047"/>
          </a:xfrm>
        </p:grpSpPr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27641AC2-CE7C-4330-91B4-EBC155C8D9ED}"/>
                </a:ext>
              </a:extLst>
            </p:cNvPr>
            <p:cNvGrpSpPr/>
            <p:nvPr/>
          </p:nvGrpSpPr>
          <p:grpSpPr>
            <a:xfrm>
              <a:off x="0" y="1521991"/>
              <a:ext cx="6501931" cy="2619047"/>
              <a:chOff x="3376580" y="1514978"/>
              <a:chExt cx="6090210" cy="2286597"/>
            </a:xfrm>
          </p:grpSpPr>
          <p:pic>
            <p:nvPicPr>
              <p:cNvPr id="10" name="图片 9">
                <a:extLst>
                  <a:ext uri="{FF2B5EF4-FFF2-40B4-BE49-F238E27FC236}">
                    <a16:creationId xmlns:a16="http://schemas.microsoft.com/office/drawing/2014/main" id="{E145DE33-E2FB-4992-B2F2-3F7529D3E0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376580" y="1566635"/>
                <a:ext cx="6090210" cy="2234940"/>
              </a:xfrm>
              <a:prstGeom prst="rect">
                <a:avLst/>
              </a:prstGeom>
            </p:spPr>
          </p:pic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7B8A34EE-43C7-4E48-B734-2E41BB3A853D}"/>
                  </a:ext>
                </a:extLst>
              </p:cNvPr>
              <p:cNvSpPr/>
              <p:nvPr/>
            </p:nvSpPr>
            <p:spPr>
              <a:xfrm>
                <a:off x="3478253" y="1514978"/>
                <a:ext cx="1914708" cy="564289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r>
                  <a:rPr lang="zh-CN" altLang="en-US" b="1" dirty="0">
                    <a:ln w="0"/>
                    <a:solidFill>
                      <a:srgbClr val="FFC00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我是谁，我在那，</a:t>
                </a:r>
                <a:endParaRPr lang="en-US" altLang="zh-CN" b="1" dirty="0">
                  <a:ln w="0"/>
                  <a:solidFill>
                    <a:srgbClr val="FFC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  <a:p>
                <a:r>
                  <a:rPr lang="zh-CN" altLang="en-US" b="1" dirty="0">
                    <a:ln w="0"/>
                    <a:solidFill>
                      <a:srgbClr val="FFC00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我是干什么的</a:t>
                </a:r>
                <a:endParaRPr lang="zh-CN" altLang="en-US" b="1" cap="none" spc="0" dirty="0">
                  <a:ln w="0"/>
                  <a:solidFill>
                    <a:srgbClr val="FFC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p:grpSp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6CBA36BB-4FD7-4F88-955E-74E98318501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98631" y="1845156"/>
              <a:ext cx="323166" cy="323166"/>
            </a:xfrm>
            <a:prstGeom prst="rect">
              <a:avLst/>
            </a:prstGeom>
          </p:spPr>
        </p:pic>
      </p:grpSp>
      <p:sp>
        <p:nvSpPr>
          <p:cNvPr id="13" name="矩形 12">
            <a:extLst>
              <a:ext uri="{FF2B5EF4-FFF2-40B4-BE49-F238E27FC236}">
                <a16:creationId xmlns:a16="http://schemas.microsoft.com/office/drawing/2014/main" id="{722D54F5-D083-4995-997D-2A4442673F00}"/>
              </a:ext>
            </a:extLst>
          </p:cNvPr>
          <p:cNvSpPr/>
          <p:nvPr/>
        </p:nvSpPr>
        <p:spPr>
          <a:xfrm>
            <a:off x="0" y="3301942"/>
            <a:ext cx="1731564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400" b="1" cap="none" spc="0" dirty="0">
                <a:ln w="0"/>
                <a:solidFill>
                  <a:srgbClr val="E80028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是那位公式</a:t>
            </a: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C6E1F715-12B2-4F75-9F38-1664FD20B704}"/>
              </a:ext>
            </a:extLst>
          </p:cNvPr>
          <p:cNvGrpSpPr/>
          <p:nvPr/>
        </p:nvGrpSpPr>
        <p:grpSpPr>
          <a:xfrm>
            <a:off x="0" y="3752194"/>
            <a:ext cx="9144000" cy="1500280"/>
            <a:chOff x="0" y="3752194"/>
            <a:chExt cx="9144000" cy="1500280"/>
          </a:xfrm>
        </p:grpSpPr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82F03D93-A089-483C-9425-5A17667B522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0" y="3752194"/>
              <a:ext cx="9144000" cy="1500280"/>
            </a:xfrm>
            <a:prstGeom prst="rect">
              <a:avLst/>
            </a:prstGeom>
          </p:spPr>
        </p:pic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133F3F8E-1F19-4737-9016-BE1D6094BA7B}"/>
                </a:ext>
              </a:extLst>
            </p:cNvPr>
            <p:cNvSpPr/>
            <p:nvPr/>
          </p:nvSpPr>
          <p:spPr>
            <a:xfrm>
              <a:off x="3262134" y="4924450"/>
              <a:ext cx="2552374" cy="328024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E7575844-7259-492C-9771-131A08B4F2B5}"/>
                </a:ext>
              </a:extLst>
            </p:cNvPr>
            <p:cNvSpPr/>
            <p:nvPr/>
          </p:nvSpPr>
          <p:spPr>
            <a:xfrm>
              <a:off x="2019626" y="4310186"/>
              <a:ext cx="3504426" cy="328024"/>
            </a:xfrm>
            <a:prstGeom prst="rect">
              <a:avLst/>
            </a:prstGeom>
            <a:noFill/>
            <a:ln w="571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E605065F-1949-45E8-A638-3C9887F16D26}"/>
                </a:ext>
              </a:extLst>
            </p:cNvPr>
            <p:cNvSpPr/>
            <p:nvPr/>
          </p:nvSpPr>
          <p:spPr>
            <a:xfrm>
              <a:off x="5629519" y="4289294"/>
              <a:ext cx="3409013" cy="328024"/>
            </a:xfrm>
            <a:prstGeom prst="rect">
              <a:avLst/>
            </a:prstGeom>
            <a:noFill/>
            <a:ln w="571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8" name="矩形 17">
            <a:extLst>
              <a:ext uri="{FF2B5EF4-FFF2-40B4-BE49-F238E27FC236}">
                <a16:creationId xmlns:a16="http://schemas.microsoft.com/office/drawing/2014/main" id="{C3CB5E55-26DC-4E26-B770-827687A6538C}"/>
              </a:ext>
            </a:extLst>
          </p:cNvPr>
          <p:cNvSpPr/>
          <p:nvPr/>
        </p:nvSpPr>
        <p:spPr>
          <a:xfrm>
            <a:off x="925885" y="5497186"/>
            <a:ext cx="760015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3200" b="1" dirty="0">
                <a:ln w="0"/>
                <a:solidFill>
                  <a:srgbClr val="92D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所有关于时间复杂度都是摊还时间复杂度</a:t>
            </a:r>
            <a:endParaRPr lang="zh-CN" altLang="en-US" sz="3200" b="1" cap="none" spc="0" dirty="0">
              <a:ln w="0"/>
              <a:solidFill>
                <a:srgbClr val="92D05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99250503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0174AB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6F8D664-BDFB-4BB0-A643-A022260A626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6732" y="0"/>
            <a:ext cx="637268" cy="557154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1682AC47-2E1A-4EFB-A620-42EDADDFCB35}"/>
              </a:ext>
            </a:extLst>
          </p:cNvPr>
          <p:cNvSpPr/>
          <p:nvPr/>
        </p:nvSpPr>
        <p:spPr>
          <a:xfrm>
            <a:off x="0" y="0"/>
            <a:ext cx="3070071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来看我的邪神真眼</a:t>
            </a:r>
            <a:endParaRPr lang="zh-CN" altLang="en-US" sz="28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4013D0D2-139B-4458-910A-F21F9AAF5468}"/>
                  </a:ext>
                </a:extLst>
              </p:cNvPr>
              <p:cNvSpPr/>
              <p:nvPr/>
            </p:nvSpPr>
            <p:spPr>
              <a:xfrm>
                <a:off x="0" y="1042886"/>
                <a:ext cx="5434065" cy="224676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r>
                  <a:rPr lang="en-US" altLang="zh-CN" sz="28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Dijkstra</a:t>
                </a:r>
                <a:r>
                  <a:rPr lang="zh-CN" altLang="en-US" sz="28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算法的时间复杂度</a:t>
                </a:r>
                <a:endParaRPr lang="en-US" altLang="zh-CN" sz="28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800" b="0" i="1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CN" sz="2800" b="0" i="1" cap="none" spc="0" dirty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b="0" i="1" cap="none" spc="0" dirty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d>
                      <m:r>
                        <a:rPr lang="en-US" altLang="zh-CN" sz="2800" b="0" i="1" cap="none" spc="0" dirty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altLang="zh-CN" sz="2800" b="0" i="1" cap="none" spc="0" dirty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𝑡</m:t>
                      </m:r>
                      <m:d>
                        <m:dPr>
                          <m:ctrlPr>
                            <a:rPr lang="en-US" altLang="zh-CN" sz="2800" b="0" i="1" cap="none" spc="0" dirty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b="0" i="1" cap="none" spc="0" dirty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altLang="zh-CN" sz="2800" b="0" i="1" cap="none" spc="0" dirty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altLang="zh-CN" sz="2800" b="0" i="1" cap="none" spc="0" dirty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CN" sz="2800" b="0" i="1" cap="none" spc="0" dirty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=∞,</m:t>
                          </m:r>
                          <m:r>
                            <a:rPr lang="en-US" altLang="zh-CN" sz="2800" b="0" i="1" cap="none" spc="0" dirty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altLang="zh-CN" sz="2800" b="0" i="1" cap="none" spc="0" dirty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m:rPr>
                              <m:sty m:val="p"/>
                            </m:rPr>
                            <a:rPr lang="el-GR" altLang="zh-CN" sz="2800" b="0" i="1" cap="none" spc="0" dirty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π</m:t>
                          </m:r>
                          <m:r>
                            <a:rPr lang="en-US" altLang="zh-CN" sz="2800" b="0" i="1" cap="none" spc="0" dirty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sz="2800" b="0" i="1" cap="none" spc="0" dirty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𝑁𝐼𝐿</m:t>
                          </m:r>
                        </m:e>
                      </m:d>
                    </m:oMath>
                  </m:oMathPara>
                </a14:m>
                <a:endParaRPr lang="en-US" altLang="zh-CN" sz="2800" b="0" i="1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800" b="0" i="1" cap="none" spc="0" dirty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CN" sz="2800" b="0" i="1" cap="none" spc="0" dirty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b="0" i="1" cap="none" spc="0" dirty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d>
                      <m:r>
                        <a:rPr lang="en-US" altLang="zh-CN" sz="2800" b="0" i="1" cap="none" spc="0" dirty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altLang="zh-CN" sz="2800" b="0" i="1" cap="none" spc="0" dirty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𝑡</m:t>
                      </m:r>
                      <m:d>
                        <m:dPr>
                          <m:ctrlPr>
                            <a:rPr lang="en-US" altLang="zh-CN" sz="2800" b="0" i="1" cap="none" spc="0" dirty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b="0" i="1" cap="none" spc="0" dirty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𝐼𝑁𝑆𝐸𝑅𝑇</m:t>
                          </m:r>
                        </m:e>
                      </m:d>
                    </m:oMath>
                  </m:oMathPara>
                </a14:m>
                <a:endParaRPr lang="en-US" altLang="zh-CN" sz="2800" b="0" i="1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800" b="0" i="1" cap="none" spc="0" dirty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CN" sz="2800" b="0" i="1" cap="none" spc="0" dirty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b="0" i="1" cap="none" spc="0" dirty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d>
                      <m:r>
                        <a:rPr lang="en-US" altLang="zh-CN" sz="2800" b="0" i="1" cap="none" spc="0" dirty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altLang="zh-CN" sz="2800" b="0" i="1" cap="none" spc="0" dirty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𝑡</m:t>
                      </m:r>
                      <m:d>
                        <m:dPr>
                          <m:ctrlPr>
                            <a:rPr lang="en-US" altLang="zh-CN" sz="2800" b="0" i="1" cap="none" spc="0" dirty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b="0" i="1" cap="none" spc="0" dirty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𝐸𝑋𝑇𝑅𝐴𝐶𝑇</m:t>
                          </m:r>
                          <m:r>
                            <a:rPr lang="en-US" altLang="zh-CN" sz="2800" b="0" i="1" cap="none" spc="0" dirty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800" b="0" i="1" cap="none" spc="0" dirty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𝑀𝐼𝑁</m:t>
                          </m:r>
                        </m:e>
                      </m:d>
                    </m:oMath>
                  </m:oMathPara>
                </a14:m>
                <a:endParaRPr lang="en-US" altLang="zh-CN" sz="2800" b="0" i="1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800" b="0" i="1" cap="none" spc="0" dirty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800" b="0" i="1" cap="none" spc="0" dirty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altLang="zh-CN" sz="2800" b="0" i="1" cap="none" spc="0" dirty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altLang="zh-CN" sz="2800" b="0" i="1" cap="none" spc="0" dirty="0" smtClean="0">
                                  <a:ln w="0"/>
                                  <a:solidFill>
                                    <a:schemeClr val="tx1"/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800" b="0" i="1" cap="none" spc="0" dirty="0" smtClean="0">
                                  <a:ln w="0"/>
                                  <a:solidFill>
                                    <a:schemeClr val="tx1"/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d>
                        </m:e>
                      </m:d>
                      <m:r>
                        <a:rPr lang="en-US" altLang="zh-CN" sz="2800" b="0" i="1" cap="none" spc="0" dirty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altLang="zh-CN" sz="2800" b="0" i="1" cap="none" spc="0" dirty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zh-CN" sz="2800" b="0" i="1" cap="none" spc="0" dirty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800" b="0" i="1" cap="none" spc="0" dirty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𝐷𝐸𝐶𝑅𝐸𝐴𝑆𝐸</m:t>
                      </m:r>
                      <m:r>
                        <a:rPr lang="en-US" altLang="zh-CN" sz="2800" b="0" i="1" cap="none" spc="0" dirty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sz="2800" b="0" i="1" cap="none" spc="0" dirty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𝐾𝐸𝑌</m:t>
                      </m:r>
                      <m:r>
                        <a:rPr lang="en-US" altLang="zh-CN" sz="2800" b="0" i="1" cap="none" spc="0" dirty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28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4013D0D2-139B-4458-910A-F21F9AAF54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042886"/>
                <a:ext cx="5434065" cy="2246769"/>
              </a:xfrm>
              <a:prstGeom prst="rect">
                <a:avLst/>
              </a:prstGeom>
              <a:blipFill>
                <a:blip r:embed="rId3"/>
                <a:stretch>
                  <a:fillRect l="-2581" t="-43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矩形 8">
            <a:extLst>
              <a:ext uri="{FF2B5EF4-FFF2-40B4-BE49-F238E27FC236}">
                <a16:creationId xmlns:a16="http://schemas.microsoft.com/office/drawing/2014/main" id="{5636ABEF-FB96-44EB-B002-9AB00233D2AB}"/>
              </a:ext>
            </a:extLst>
          </p:cNvPr>
          <p:cNvSpPr/>
          <p:nvPr/>
        </p:nvSpPr>
        <p:spPr>
          <a:xfrm>
            <a:off x="0" y="581221"/>
            <a:ext cx="3897221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400" b="1" cap="none" spc="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小朋友们，还记得我是谁吗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D8801E5-F505-443C-8A1B-30F46E9220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372" y="3370161"/>
            <a:ext cx="5910198" cy="3283444"/>
          </a:xfrm>
          <a:prstGeom prst="rect">
            <a:avLst/>
          </a:prstGeom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78377E10-E2C3-459C-B050-35762D9B7723}"/>
              </a:ext>
            </a:extLst>
          </p:cNvPr>
          <p:cNvGrpSpPr/>
          <p:nvPr/>
        </p:nvGrpSpPr>
        <p:grpSpPr>
          <a:xfrm>
            <a:off x="376517" y="4418979"/>
            <a:ext cx="5057549" cy="1798003"/>
            <a:chOff x="376517" y="4418979"/>
            <a:chExt cx="5057549" cy="1798003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21C5EE99-5155-43CD-A618-AE2991B3E18F}"/>
                </a:ext>
              </a:extLst>
            </p:cNvPr>
            <p:cNvSpPr/>
            <p:nvPr/>
          </p:nvSpPr>
          <p:spPr>
            <a:xfrm>
              <a:off x="376518" y="4418979"/>
              <a:ext cx="5057545" cy="401868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6772BA3B-A929-4682-9813-8BB8B3C1ADC6}"/>
                </a:ext>
              </a:extLst>
            </p:cNvPr>
            <p:cNvSpPr/>
            <p:nvPr/>
          </p:nvSpPr>
          <p:spPr>
            <a:xfrm>
              <a:off x="376520" y="5134424"/>
              <a:ext cx="5057546" cy="401868"/>
            </a:xfrm>
            <a:prstGeom prst="rect">
              <a:avLst/>
            </a:prstGeom>
            <a:noFill/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920DCCC3-1622-4D95-B33C-308220031EF3}"/>
                </a:ext>
              </a:extLst>
            </p:cNvPr>
            <p:cNvSpPr/>
            <p:nvPr/>
          </p:nvSpPr>
          <p:spPr>
            <a:xfrm>
              <a:off x="376517" y="5815114"/>
              <a:ext cx="5057546" cy="401868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矩形 2">
            <a:extLst>
              <a:ext uri="{FF2B5EF4-FFF2-40B4-BE49-F238E27FC236}">
                <a16:creationId xmlns:a16="http://schemas.microsoft.com/office/drawing/2014/main" id="{66190BB8-1CEB-4733-A4A8-DECADB92EB2F}"/>
              </a:ext>
            </a:extLst>
          </p:cNvPr>
          <p:cNvSpPr/>
          <p:nvPr/>
        </p:nvSpPr>
        <p:spPr>
          <a:xfrm>
            <a:off x="3897221" y="3350251"/>
            <a:ext cx="2108499" cy="35683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F2390D53-A20D-4133-A8A4-F8F53712C260}"/>
              </a:ext>
            </a:extLst>
          </p:cNvPr>
          <p:cNvSpPr/>
          <p:nvPr/>
        </p:nvSpPr>
        <p:spPr>
          <a:xfrm>
            <a:off x="5472018" y="1450272"/>
            <a:ext cx="3278462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en-US" altLang="zh-CN" sz="2400" b="1" cap="none" spc="0" dirty="0">
                <a:ln/>
                <a:solidFill>
                  <a:srgbClr val="E80028"/>
                </a:solidFill>
                <a:effectLst/>
              </a:rPr>
              <a:t>FBI warning</a:t>
            </a:r>
            <a:r>
              <a:rPr lang="zh-CN" altLang="en-US" sz="2400" b="1" cap="none" spc="0" dirty="0">
                <a:ln/>
                <a:solidFill>
                  <a:srgbClr val="E80028"/>
                </a:solidFill>
                <a:effectLst/>
              </a:rPr>
              <a:t>：</a:t>
            </a:r>
            <a:endParaRPr lang="en-US" altLang="zh-CN" sz="2400" b="1" cap="none" spc="0" dirty="0">
              <a:ln/>
              <a:solidFill>
                <a:srgbClr val="E80028"/>
              </a:solidFill>
              <a:effectLst/>
            </a:endParaRPr>
          </a:p>
          <a:p>
            <a:r>
              <a:rPr lang="zh-CN" altLang="en-US" sz="2400" b="1" dirty="0">
                <a:ln/>
                <a:solidFill>
                  <a:srgbClr val="E80028"/>
                </a:solidFill>
              </a:rPr>
              <a:t>后面在讲算法的时候，</a:t>
            </a:r>
            <a:endParaRPr lang="en-US" altLang="zh-CN" sz="2400" b="1" dirty="0">
              <a:ln/>
              <a:solidFill>
                <a:srgbClr val="E80028"/>
              </a:solidFill>
            </a:endParaRPr>
          </a:p>
          <a:p>
            <a:r>
              <a:rPr lang="zh-CN" altLang="en-US" sz="2400" b="1" cap="none" spc="0" dirty="0">
                <a:ln/>
                <a:solidFill>
                  <a:srgbClr val="E80028"/>
                </a:solidFill>
                <a:effectLst/>
              </a:rPr>
              <a:t>会从主观出发，</a:t>
            </a:r>
            <a:endParaRPr lang="en-US" altLang="zh-CN" sz="2400" b="1" cap="none" spc="0" dirty="0">
              <a:ln/>
              <a:solidFill>
                <a:srgbClr val="E80028"/>
              </a:solidFill>
              <a:effectLst/>
            </a:endParaRPr>
          </a:p>
          <a:p>
            <a:r>
              <a:rPr lang="zh-CN" altLang="en-US" sz="2400" b="1" cap="none" spc="0" dirty="0">
                <a:ln/>
                <a:solidFill>
                  <a:srgbClr val="E80028"/>
                </a:solidFill>
                <a:effectLst/>
              </a:rPr>
              <a:t>忽略一些细节</a:t>
            </a:r>
            <a:endParaRPr lang="en-US" altLang="zh-CN" sz="2400" b="1" cap="none" spc="0" dirty="0">
              <a:ln/>
              <a:solidFill>
                <a:srgbClr val="E80028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710701838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0174AB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6F8D664-BDFB-4BB0-A643-A022260A626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6732" y="0"/>
            <a:ext cx="637268" cy="557154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1682AC47-2E1A-4EFB-A620-42EDADDFCB35}"/>
              </a:ext>
            </a:extLst>
          </p:cNvPr>
          <p:cNvSpPr/>
          <p:nvPr/>
        </p:nvSpPr>
        <p:spPr>
          <a:xfrm>
            <a:off x="0" y="33934"/>
            <a:ext cx="1627369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为我而生</a:t>
            </a:r>
            <a:endParaRPr lang="zh-CN" altLang="en-US" sz="28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F50DDE77-810E-41EF-9568-DE2459BCED04}"/>
              </a:ext>
            </a:extLst>
          </p:cNvPr>
          <p:cNvSpPr/>
          <p:nvPr/>
        </p:nvSpPr>
        <p:spPr>
          <a:xfrm>
            <a:off x="0" y="557154"/>
            <a:ext cx="4515980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400" b="1" cap="none" spc="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斐波那锲堆的元素是如何增加的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783DD62-143B-4701-BDAA-5879C420D8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018819"/>
            <a:ext cx="9124435" cy="4225534"/>
          </a:xfrm>
          <a:prstGeom prst="rect">
            <a:avLst/>
          </a:prstGeom>
        </p:spPr>
      </p:pic>
      <p:grpSp>
        <p:nvGrpSpPr>
          <p:cNvPr id="14" name="组合 13">
            <a:extLst>
              <a:ext uri="{FF2B5EF4-FFF2-40B4-BE49-F238E27FC236}">
                <a16:creationId xmlns:a16="http://schemas.microsoft.com/office/drawing/2014/main" id="{55143221-3046-4246-B485-7CE090E15211}"/>
              </a:ext>
            </a:extLst>
          </p:cNvPr>
          <p:cNvGrpSpPr/>
          <p:nvPr/>
        </p:nvGrpSpPr>
        <p:grpSpPr>
          <a:xfrm>
            <a:off x="5546905" y="2296307"/>
            <a:ext cx="2250484" cy="3286688"/>
            <a:chOff x="5546905" y="2296307"/>
            <a:chExt cx="2250484" cy="3286688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E8B3CE90-9D42-427D-8416-1C92FF30C90E}"/>
                </a:ext>
              </a:extLst>
            </p:cNvPr>
            <p:cNvSpPr/>
            <p:nvPr/>
          </p:nvSpPr>
          <p:spPr>
            <a:xfrm>
              <a:off x="5546905" y="2296307"/>
              <a:ext cx="2040944" cy="46166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CN" altLang="en-US" sz="2400" b="1" cap="none" spc="0" dirty="0">
                  <a:ln w="0"/>
                  <a:solidFill>
                    <a:srgbClr val="FFC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这讲的什么鬼</a:t>
              </a:r>
            </a:p>
          </p:txBody>
        </p:sp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97BD704D-49E6-4DBE-9392-C79DC9C9C3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06639" y="2877895"/>
              <a:ext cx="2190750" cy="27051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32871647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0174AB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6F8D664-BDFB-4BB0-A643-A022260A626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6732" y="0"/>
            <a:ext cx="637268" cy="557154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1682AC47-2E1A-4EFB-A620-42EDADDFCB35}"/>
              </a:ext>
            </a:extLst>
          </p:cNvPr>
          <p:cNvSpPr/>
          <p:nvPr/>
        </p:nvSpPr>
        <p:spPr>
          <a:xfrm>
            <a:off x="0" y="33934"/>
            <a:ext cx="198804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其实很简单</a:t>
            </a:r>
            <a:endParaRPr lang="zh-CN" altLang="en-US" sz="28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55963DF-4F04-4BAB-B4D2-A260C26726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4467" y="54057"/>
            <a:ext cx="482973" cy="48297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804B8C3B-5941-4B6C-934C-3C7B0ED8A6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11211"/>
            <a:ext cx="9114112" cy="2013655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ACDFCE7E-D31B-41E2-9721-12799B17C364}"/>
              </a:ext>
            </a:extLst>
          </p:cNvPr>
          <p:cNvSpPr/>
          <p:nvPr/>
        </p:nvSpPr>
        <p:spPr>
          <a:xfrm>
            <a:off x="29888" y="2624866"/>
            <a:ext cx="8637173" cy="212365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zh-CN" altLang="en-US" sz="2400" b="1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简单来讲就几句话：</a:t>
            </a:r>
            <a:endParaRPr lang="en-US" altLang="zh-CN" sz="2400" b="1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457200" indent="-457200">
              <a:buAutoNum type="arabicPeriod"/>
            </a:pPr>
            <a:r>
              <a:rPr lang="zh-CN" altLang="en-US" sz="2400" b="1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新人</a:t>
            </a:r>
            <a:r>
              <a:rPr lang="zh-CN" altLang="en-US" sz="3600" b="1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一定</a:t>
            </a:r>
            <a:r>
              <a:rPr lang="zh-CN" altLang="en-US" sz="2400" b="1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是去根链表</a:t>
            </a:r>
            <a:endParaRPr lang="en-US" altLang="zh-CN" sz="2400" b="1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457200" indent="-457200">
              <a:buAutoNum type="arabicPeriod"/>
            </a:pPr>
            <a:r>
              <a:rPr lang="zh-CN" altLang="en-US" sz="2400" b="1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新人初始化</a:t>
            </a:r>
            <a:endParaRPr lang="en-US" altLang="zh-CN" sz="2400" b="1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457200" indent="-457200">
              <a:buAutoNum type="arabicPeriod"/>
            </a:pPr>
            <a:r>
              <a:rPr lang="zh-CN" altLang="en-US" sz="2400" b="1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如果有需要，让</a:t>
            </a:r>
            <a:r>
              <a:rPr lang="en-US" altLang="zh-CN" sz="2400" b="1" dirty="0" err="1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H.min</a:t>
            </a:r>
            <a:r>
              <a:rPr lang="zh-CN" altLang="en-US" sz="2400" b="1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指向它</a:t>
            </a:r>
            <a:endParaRPr lang="en-US" altLang="zh-CN" sz="2400" b="1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457200" indent="-457200">
              <a:buAutoNum type="arabicPeriod"/>
            </a:pPr>
            <a:r>
              <a:rPr lang="zh-CN" altLang="en-US" sz="2400" b="1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新人的</a:t>
            </a:r>
            <a:r>
              <a:rPr lang="en-US" altLang="zh-CN" sz="2400" b="1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.mark=false</a:t>
            </a:r>
            <a:r>
              <a:rPr lang="zh-CN" altLang="en-US" sz="2400" b="1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（虽然和第二条重复，但要单独讲出来）</a:t>
            </a:r>
            <a:endParaRPr lang="en-US" altLang="zh-CN" sz="2400" b="1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流程图: 过程 4">
            <a:extLst>
              <a:ext uri="{FF2B5EF4-FFF2-40B4-BE49-F238E27FC236}">
                <a16:creationId xmlns:a16="http://schemas.microsoft.com/office/drawing/2014/main" id="{CE0C6DF7-9F54-4600-B967-B4A7B0D6D9A3}"/>
              </a:ext>
            </a:extLst>
          </p:cNvPr>
          <p:cNvSpPr/>
          <p:nvPr/>
        </p:nvSpPr>
        <p:spPr>
          <a:xfrm>
            <a:off x="5481021" y="1054249"/>
            <a:ext cx="381897" cy="457201"/>
          </a:xfrm>
          <a:prstGeom prst="flowChartProcess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箭头: 上 8">
            <a:extLst>
              <a:ext uri="{FF2B5EF4-FFF2-40B4-BE49-F238E27FC236}">
                <a16:creationId xmlns:a16="http://schemas.microsoft.com/office/drawing/2014/main" id="{1CC91F5A-E3CC-432C-8023-57E7570146AD}"/>
              </a:ext>
            </a:extLst>
          </p:cNvPr>
          <p:cNvSpPr/>
          <p:nvPr/>
        </p:nvSpPr>
        <p:spPr>
          <a:xfrm rot="2941049">
            <a:off x="4991548" y="1441524"/>
            <a:ext cx="311972" cy="500231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88EAD6A3-C382-42E5-B1AF-BAEBDDF0DDBD}"/>
              </a:ext>
            </a:extLst>
          </p:cNvPr>
          <p:cNvSpPr/>
          <p:nvPr/>
        </p:nvSpPr>
        <p:spPr>
          <a:xfrm>
            <a:off x="4182996" y="1848425"/>
            <a:ext cx="1346844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b="1" cap="none" spc="0" dirty="0">
                <a:ln w="0"/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新人就是我</a:t>
            </a:r>
          </a:p>
        </p:txBody>
      </p:sp>
      <p:sp>
        <p:nvSpPr>
          <p:cNvPr id="10" name="箭头: 手杖形 9">
            <a:extLst>
              <a:ext uri="{FF2B5EF4-FFF2-40B4-BE49-F238E27FC236}">
                <a16:creationId xmlns:a16="http://schemas.microsoft.com/office/drawing/2014/main" id="{A6746C49-4CFF-469C-9F76-997B431CFD91}"/>
              </a:ext>
            </a:extLst>
          </p:cNvPr>
          <p:cNvSpPr/>
          <p:nvPr/>
        </p:nvSpPr>
        <p:spPr>
          <a:xfrm rot="5400000" flipH="1">
            <a:off x="8239445" y="4398900"/>
            <a:ext cx="855231" cy="699247"/>
          </a:xfrm>
          <a:prstGeom prst="utur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FC8EADEC-242D-4B06-BA77-B784E168C245}"/>
              </a:ext>
            </a:extLst>
          </p:cNvPr>
          <p:cNvSpPr/>
          <p:nvPr/>
        </p:nvSpPr>
        <p:spPr>
          <a:xfrm>
            <a:off x="6895252" y="4843693"/>
            <a:ext cx="1422185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400" b="1" cap="none" spc="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留个印象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51589A2F-40E9-4E77-A537-A20C43F74B52}"/>
                  </a:ext>
                </a:extLst>
              </p:cNvPr>
              <p:cNvSpPr/>
              <p:nvPr/>
            </p:nvSpPr>
            <p:spPr>
              <a:xfrm>
                <a:off x="280965" y="5299805"/>
                <a:ext cx="7669087" cy="646331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zh-CN" altLang="en-US" sz="3600" b="1" cap="none" spc="0" dirty="0">
                    <a:ln w="0"/>
                    <a:solidFill>
                      <a:srgbClr val="92D05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显然，插入节点的时间复杂度是</a:t>
                </a:r>
                <a14:m>
                  <m:oMath xmlns:m="http://schemas.openxmlformats.org/officeDocument/2006/math">
                    <m:r>
                      <a:rPr lang="en-US" altLang="zh-CN" sz="3600" b="1" i="1" cap="none" spc="0" smtClean="0">
                        <a:ln w="0"/>
                        <a:solidFill>
                          <a:srgbClr val="92D05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𝑶</m:t>
                    </m:r>
                    <m:r>
                      <a:rPr lang="en-US" altLang="zh-CN" sz="3600" b="1" i="1" cap="none" spc="0" smtClean="0">
                        <a:ln w="0"/>
                        <a:solidFill>
                          <a:srgbClr val="92D05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3600" b="1" i="1" cap="none" spc="0" smtClean="0">
                        <a:ln w="0"/>
                        <a:solidFill>
                          <a:srgbClr val="92D05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altLang="zh-CN" sz="3600" b="1" i="1" cap="none" spc="0" smtClean="0">
                        <a:ln w="0"/>
                        <a:solidFill>
                          <a:srgbClr val="92D05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sz="3600" b="1" cap="none" spc="0" dirty="0">
                  <a:ln w="0"/>
                  <a:solidFill>
                    <a:srgbClr val="92D05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51589A2F-40E9-4E77-A537-A20C43F74B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965" y="5299805"/>
                <a:ext cx="7669087" cy="646331"/>
              </a:xfrm>
              <a:prstGeom prst="rect">
                <a:avLst/>
              </a:prstGeom>
              <a:blipFill>
                <a:blip r:embed="rId5"/>
                <a:stretch>
                  <a:fillRect l="-2305" t="-21698" b="-3584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74114919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0174AB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6F8D664-BDFB-4BB0-A643-A022260A626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6732" y="0"/>
            <a:ext cx="637268" cy="557154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1682AC47-2E1A-4EFB-A620-42EDADDFCB35}"/>
              </a:ext>
            </a:extLst>
          </p:cNvPr>
          <p:cNvSpPr/>
          <p:nvPr/>
        </p:nvSpPr>
        <p:spPr>
          <a:xfrm>
            <a:off x="0" y="33934"/>
            <a:ext cx="2709396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摸鱼长征第一步</a:t>
            </a:r>
            <a:endParaRPr lang="zh-CN" altLang="en-US" sz="28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C0EA7E80-3536-46FF-AFBC-E646531D3042}"/>
                  </a:ext>
                </a:extLst>
              </p:cNvPr>
              <p:cNvSpPr/>
              <p:nvPr/>
            </p:nvSpPr>
            <p:spPr>
              <a:xfrm>
                <a:off x="847596" y="2231629"/>
                <a:ext cx="5434065" cy="224676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r>
                  <a:rPr lang="en-US" altLang="zh-CN" sz="28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Dijkstra</a:t>
                </a:r>
                <a:r>
                  <a:rPr lang="zh-CN" altLang="en-US" sz="28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算法的时间复杂度</a:t>
                </a:r>
                <a:endParaRPr lang="en-US" altLang="zh-CN" sz="28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800" b="0" i="1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CN" sz="2800" b="0" i="1" cap="none" spc="0" dirty="0" smtClean="0">
                              <a:ln w="0"/>
                              <a:solidFill>
                                <a:schemeClr val="accent2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b="0" i="1" cap="none" spc="0" dirty="0" smtClean="0">
                              <a:ln w="0"/>
                              <a:solidFill>
                                <a:schemeClr val="accent2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d>
                      <m:r>
                        <a:rPr lang="en-US" altLang="zh-CN" sz="2800" b="0" i="1" cap="none" spc="0" dirty="0" smtClean="0">
                          <a:ln w="0"/>
                          <a:solidFill>
                            <a:schemeClr val="accent2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altLang="zh-CN" sz="2800" b="0" i="1" cap="none" spc="0" dirty="0" smtClean="0">
                          <a:ln w="0"/>
                          <a:solidFill>
                            <a:schemeClr val="accent2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𝑡</m:t>
                      </m:r>
                      <m:d>
                        <m:dPr>
                          <m:ctrlPr>
                            <a:rPr lang="en-US" altLang="zh-CN" sz="2800" b="0" i="1" cap="none" spc="0" dirty="0" smtClean="0">
                              <a:ln w="0"/>
                              <a:solidFill>
                                <a:schemeClr val="accent2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b="0" i="1" cap="none" spc="0" dirty="0" smtClean="0">
                              <a:ln w="0"/>
                              <a:solidFill>
                                <a:schemeClr val="accent2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altLang="zh-CN" sz="2800" b="0" i="1" cap="none" spc="0" dirty="0" smtClean="0">
                              <a:ln w="0"/>
                              <a:solidFill>
                                <a:schemeClr val="accent2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altLang="zh-CN" sz="2800" b="0" i="1" cap="none" spc="0" dirty="0" smtClean="0">
                              <a:ln w="0"/>
                              <a:solidFill>
                                <a:schemeClr val="accent2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CN" sz="2800" b="0" i="1" cap="none" spc="0" dirty="0" smtClean="0">
                              <a:ln w="0"/>
                              <a:solidFill>
                                <a:schemeClr val="accent2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=∞,</m:t>
                          </m:r>
                          <m:r>
                            <a:rPr lang="en-US" altLang="zh-CN" sz="2800" b="0" i="1" cap="none" spc="0" dirty="0" smtClean="0">
                              <a:ln w="0"/>
                              <a:solidFill>
                                <a:schemeClr val="accent2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altLang="zh-CN" sz="2800" b="0" i="1" cap="none" spc="0" dirty="0" smtClean="0">
                              <a:ln w="0"/>
                              <a:solidFill>
                                <a:schemeClr val="accent2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m:rPr>
                              <m:sty m:val="p"/>
                            </m:rPr>
                            <a:rPr lang="el-GR" altLang="zh-CN" sz="2800" b="0" i="1" cap="none" spc="0" dirty="0" smtClean="0">
                              <a:ln w="0"/>
                              <a:solidFill>
                                <a:schemeClr val="accent2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π</m:t>
                          </m:r>
                          <m:r>
                            <a:rPr lang="en-US" altLang="zh-CN" sz="2800" b="0" i="1" cap="none" spc="0" dirty="0" smtClean="0">
                              <a:ln w="0"/>
                              <a:solidFill>
                                <a:schemeClr val="accent2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sz="2800" b="0" i="1" cap="none" spc="0" dirty="0" smtClean="0">
                              <a:ln w="0"/>
                              <a:solidFill>
                                <a:schemeClr val="accent2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𝑁𝐼𝐿</m:t>
                          </m:r>
                        </m:e>
                      </m:d>
                    </m:oMath>
                  </m:oMathPara>
                </a14:m>
                <a:endParaRPr lang="en-US" altLang="zh-CN" sz="2800" b="0" i="1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800" b="0" i="1" cap="none" spc="0" dirty="0" smtClean="0">
                          <a:ln w="0"/>
                          <a:solidFill>
                            <a:schemeClr val="accent2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CN" sz="2800" b="0" i="1" cap="none" spc="0" dirty="0" smtClean="0">
                              <a:ln w="0"/>
                              <a:solidFill>
                                <a:schemeClr val="accent2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b="0" i="1" cap="none" spc="0" dirty="0" smtClean="0">
                              <a:ln w="0"/>
                              <a:solidFill>
                                <a:schemeClr val="accent2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d>
                      <m:r>
                        <a:rPr lang="en-US" altLang="zh-CN" sz="2800" b="0" i="1" cap="none" spc="0" dirty="0" smtClean="0">
                          <a:ln w="0"/>
                          <a:solidFill>
                            <a:schemeClr val="accent2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altLang="zh-CN" sz="2800" b="0" i="1" cap="none" spc="0" dirty="0" smtClean="0">
                          <a:ln w="0"/>
                          <a:solidFill>
                            <a:schemeClr val="accent2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𝑡</m:t>
                      </m:r>
                      <m:d>
                        <m:dPr>
                          <m:ctrlPr>
                            <a:rPr lang="en-US" altLang="zh-CN" sz="2800" b="0" i="1" cap="none" spc="0" dirty="0" smtClean="0">
                              <a:ln w="0"/>
                              <a:solidFill>
                                <a:schemeClr val="accent2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b="0" i="1" cap="none" spc="0" dirty="0" smtClean="0">
                              <a:ln w="0"/>
                              <a:solidFill>
                                <a:schemeClr val="accent2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𝐼𝑁𝑆𝐸𝑅𝑇</m:t>
                          </m:r>
                        </m:e>
                      </m:d>
                    </m:oMath>
                  </m:oMathPara>
                </a14:m>
                <a:endParaRPr lang="en-US" altLang="zh-CN" sz="2800" b="0" i="1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800" b="0" i="1" cap="none" spc="0" dirty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CN" sz="2800" b="0" i="1" cap="none" spc="0" dirty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b="0" i="1" cap="none" spc="0" dirty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d>
                      <m:r>
                        <a:rPr lang="en-US" altLang="zh-CN" sz="2800" b="0" i="1" cap="none" spc="0" dirty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altLang="zh-CN" sz="2800" b="0" i="1" cap="none" spc="0" dirty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𝑡</m:t>
                      </m:r>
                      <m:d>
                        <m:dPr>
                          <m:ctrlPr>
                            <a:rPr lang="en-US" altLang="zh-CN" sz="2800" b="0" i="1" cap="none" spc="0" dirty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b="0" i="1" cap="none" spc="0" dirty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𝐸𝑋𝑇𝑅𝐴𝐶𝑇</m:t>
                          </m:r>
                          <m:r>
                            <a:rPr lang="en-US" altLang="zh-CN" sz="2800" b="0" i="1" cap="none" spc="0" dirty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800" b="0" i="1" cap="none" spc="0" dirty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𝑀𝐼𝑁</m:t>
                          </m:r>
                        </m:e>
                      </m:d>
                    </m:oMath>
                  </m:oMathPara>
                </a14:m>
                <a:endParaRPr lang="en-US" altLang="zh-CN" sz="2800" b="0" i="1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800" b="0" i="1" cap="none" spc="0" dirty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800" b="0" i="1" cap="none" spc="0" dirty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altLang="zh-CN" sz="2800" b="0" i="1" cap="none" spc="0" dirty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altLang="zh-CN" sz="2800" b="0" i="1" cap="none" spc="0" dirty="0" smtClean="0">
                                  <a:ln w="0"/>
                                  <a:solidFill>
                                    <a:schemeClr val="tx1"/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800" b="0" i="1" cap="none" spc="0" dirty="0" smtClean="0">
                                  <a:ln w="0"/>
                                  <a:solidFill>
                                    <a:schemeClr val="tx1"/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d>
                        </m:e>
                      </m:d>
                      <m:r>
                        <a:rPr lang="en-US" altLang="zh-CN" sz="2800" b="0" i="1" cap="none" spc="0" dirty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altLang="zh-CN" sz="2800" b="0" i="1" cap="none" spc="0" dirty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zh-CN" sz="2800" b="0" i="1" cap="none" spc="0" dirty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800" b="0" i="1" cap="none" spc="0" dirty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𝐷𝐸𝐶𝑅𝐸𝐴𝑆𝐸</m:t>
                      </m:r>
                      <m:r>
                        <a:rPr lang="en-US" altLang="zh-CN" sz="2800" b="0" i="1" cap="none" spc="0" dirty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sz="2800" b="0" i="1" cap="none" spc="0" dirty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𝐾𝐸𝑌</m:t>
                      </m:r>
                      <m:r>
                        <a:rPr lang="en-US" altLang="zh-CN" sz="2800" b="0" i="1" cap="none" spc="0" dirty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28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C0EA7E80-3536-46FF-AFBC-E646531D30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596" y="2231629"/>
                <a:ext cx="5434065" cy="2246769"/>
              </a:xfrm>
              <a:prstGeom prst="rect">
                <a:avLst/>
              </a:prstGeom>
              <a:blipFill>
                <a:blip r:embed="rId5"/>
                <a:stretch>
                  <a:fillRect l="-2469" t="-43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箭头: 左 1">
            <a:extLst>
              <a:ext uri="{FF2B5EF4-FFF2-40B4-BE49-F238E27FC236}">
                <a16:creationId xmlns:a16="http://schemas.microsoft.com/office/drawing/2014/main" id="{596B4491-53A4-4FAA-8C3D-1DB8769A39BF}"/>
              </a:ext>
            </a:extLst>
          </p:cNvPr>
          <p:cNvSpPr/>
          <p:nvPr/>
        </p:nvSpPr>
        <p:spPr>
          <a:xfrm>
            <a:off x="5764843" y="2654011"/>
            <a:ext cx="597049" cy="489473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B8D5554C-B97D-417F-BAC3-EA4A79D05C43}"/>
                  </a:ext>
                </a:extLst>
              </p:cNvPr>
              <p:cNvSpPr/>
              <p:nvPr/>
            </p:nvSpPr>
            <p:spPr>
              <a:xfrm>
                <a:off x="6442123" y="2575583"/>
                <a:ext cx="2414828" cy="646331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  <a:scene3d>
                  <a:camera prst="orthographicFront"/>
                  <a:lightRig rig="soft" dir="t">
                    <a:rot lat="0" lon="0" rev="15600000"/>
                  </a:lightRig>
                </a:scene3d>
                <a:sp3d extrusionH="57150" prstMaterial="softEdge">
                  <a:bevelT w="25400" h="38100"/>
                </a:sp3d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altLang="zh-CN" sz="3600" b="1" i="1" cap="none" spc="0" smtClean="0">
                              <a:ln/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3600" b="1" i="1" cap="none" spc="0" smtClean="0">
                              <a:ln/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</m:d>
                      <m:r>
                        <a:rPr lang="en-US" altLang="zh-CN" sz="3600" b="1" i="1" cap="none" spc="0" smtClean="0">
                          <a:ln/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altLang="zh-CN" sz="3600" b="1" i="1" cap="none" spc="0" smtClean="0">
                          <a:ln/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</a:rPr>
                        <m:t>𝑶</m:t>
                      </m:r>
                      <m:r>
                        <a:rPr lang="en-US" altLang="zh-CN" sz="3600" b="1" i="1" cap="none" spc="0" smtClean="0">
                          <a:ln/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3600" b="1" i="1" cap="none" spc="0" smtClean="0">
                          <a:ln/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altLang="zh-CN" sz="3600" b="1" i="1" cap="none" spc="0" smtClean="0">
                          <a:ln/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3600" b="1" cap="none" spc="0" dirty="0">
                  <a:ln/>
                  <a:solidFill>
                    <a:srgbClr val="FF0000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B8D5554C-B97D-417F-BAC3-EA4A79D05C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2123" y="2575583"/>
                <a:ext cx="2414828" cy="6463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箭头: 左 7">
            <a:extLst>
              <a:ext uri="{FF2B5EF4-FFF2-40B4-BE49-F238E27FC236}">
                <a16:creationId xmlns:a16="http://schemas.microsoft.com/office/drawing/2014/main" id="{5D9F4269-A6BA-4006-BCB1-3530FA245918}"/>
              </a:ext>
            </a:extLst>
          </p:cNvPr>
          <p:cNvSpPr/>
          <p:nvPr/>
        </p:nvSpPr>
        <p:spPr>
          <a:xfrm>
            <a:off x="3930621" y="3110276"/>
            <a:ext cx="597049" cy="489473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DEF41C00-6883-41E1-A606-53AD08EFC95C}"/>
                  </a:ext>
                </a:extLst>
              </p:cNvPr>
              <p:cNvSpPr/>
              <p:nvPr/>
            </p:nvSpPr>
            <p:spPr>
              <a:xfrm>
                <a:off x="4497949" y="2977177"/>
                <a:ext cx="2414828" cy="646331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  <a:scene3d>
                  <a:camera prst="orthographicFront"/>
                  <a:lightRig rig="soft" dir="t">
                    <a:rot lat="0" lon="0" rev="15600000"/>
                  </a:lightRig>
                </a:scene3d>
                <a:sp3d extrusionH="57150" prstMaterial="softEdge">
                  <a:bevelT w="25400" h="38100"/>
                </a:sp3d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altLang="zh-CN" sz="3600" b="1" i="1" cap="none" spc="0" smtClean="0">
                              <a:ln/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3600" b="1" i="1" cap="none" spc="0" smtClean="0">
                              <a:ln/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</m:d>
                      <m:r>
                        <a:rPr lang="en-US" altLang="zh-CN" sz="3600" b="1" i="1" cap="none" spc="0" smtClean="0">
                          <a:ln/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altLang="zh-CN" sz="3600" b="1" i="1" cap="none" spc="0" smtClean="0">
                          <a:ln/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</a:rPr>
                        <m:t>𝑶</m:t>
                      </m:r>
                      <m:r>
                        <a:rPr lang="en-US" altLang="zh-CN" sz="3600" b="1" i="1" cap="none" spc="0" smtClean="0">
                          <a:ln/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3600" b="1" i="1" cap="none" spc="0" smtClean="0">
                          <a:ln/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altLang="zh-CN" sz="3600" b="1" i="1" cap="none" spc="0" smtClean="0">
                          <a:ln/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3600" b="1" cap="none" spc="0" dirty="0">
                  <a:ln/>
                  <a:solidFill>
                    <a:srgbClr val="FF0000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DEF41C00-6883-41E1-A606-53AD08EFC9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7949" y="2977177"/>
                <a:ext cx="2414828" cy="6463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92966448"/>
      </p:ext>
    </p:extLst>
  </p:cSld>
  <p:clrMapOvr>
    <a:masterClrMapping/>
  </p:clrMapOvr>
  <p:transition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0174AB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6F8D664-BDFB-4BB0-A643-A022260A626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6732" y="0"/>
            <a:ext cx="637268" cy="557154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1682AC47-2E1A-4EFB-A620-42EDADDFCB35}"/>
              </a:ext>
            </a:extLst>
          </p:cNvPr>
          <p:cNvSpPr/>
          <p:nvPr/>
        </p:nvSpPr>
        <p:spPr>
          <a:xfrm>
            <a:off x="0" y="33934"/>
            <a:ext cx="1627369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为我而去</a:t>
            </a:r>
            <a:endParaRPr lang="zh-CN" altLang="en-US" sz="28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F50DDE77-810E-41EF-9568-DE2459BCED04}"/>
              </a:ext>
            </a:extLst>
          </p:cNvPr>
          <p:cNvSpPr/>
          <p:nvPr/>
        </p:nvSpPr>
        <p:spPr>
          <a:xfrm>
            <a:off x="0" y="557154"/>
            <a:ext cx="4515980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400" b="1" cap="none" spc="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斐波那锲堆的元素是如何增加的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A96282B-64A1-4DD2-BE76-AC2A6595A4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96006"/>
            <a:ext cx="3270312" cy="3606344"/>
          </a:xfrm>
          <a:prstGeom prst="rect">
            <a:avLst/>
          </a:prstGeom>
        </p:spPr>
      </p:pic>
      <p:grpSp>
        <p:nvGrpSpPr>
          <p:cNvPr id="9" name="组合 8">
            <a:extLst>
              <a:ext uri="{FF2B5EF4-FFF2-40B4-BE49-F238E27FC236}">
                <a16:creationId xmlns:a16="http://schemas.microsoft.com/office/drawing/2014/main" id="{F18AD282-D9D3-4DC4-9C01-96D5F84E7D00}"/>
              </a:ext>
            </a:extLst>
          </p:cNvPr>
          <p:cNvGrpSpPr/>
          <p:nvPr/>
        </p:nvGrpSpPr>
        <p:grpSpPr>
          <a:xfrm>
            <a:off x="4639015" y="2145938"/>
            <a:ext cx="2969083" cy="2544658"/>
            <a:chOff x="4639015" y="2145938"/>
            <a:chExt cx="2969083" cy="2544658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41FC0210-EF56-4B43-9912-4FB643BA78F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72148" y="2145938"/>
              <a:ext cx="2419350" cy="1866900"/>
            </a:xfrm>
            <a:prstGeom prst="rect">
              <a:avLst/>
            </a:prstGeom>
          </p:spPr>
        </p:pic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6A9FB982-3D62-45BC-859A-A14AA5EB891B}"/>
                </a:ext>
              </a:extLst>
            </p:cNvPr>
            <p:cNvSpPr/>
            <p:nvPr/>
          </p:nvSpPr>
          <p:spPr>
            <a:xfrm>
              <a:off x="4639015" y="4228931"/>
              <a:ext cx="2969083" cy="46166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CN" altLang="en-US" sz="2400" b="1" cap="none" spc="0" dirty="0">
                  <a:ln w="0"/>
                  <a:solidFill>
                    <a:srgbClr val="FFC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你以为就这么一点吗</a:t>
              </a:r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42870BC7-6C07-49D2-9C4F-E5D6D4CA4E70}"/>
              </a:ext>
            </a:extLst>
          </p:cNvPr>
          <p:cNvGrpSpPr/>
          <p:nvPr/>
        </p:nvGrpSpPr>
        <p:grpSpPr>
          <a:xfrm>
            <a:off x="3446867" y="567169"/>
            <a:ext cx="5400047" cy="6645012"/>
            <a:chOff x="3446867" y="567169"/>
            <a:chExt cx="5400047" cy="6645012"/>
          </a:xfrm>
        </p:grpSpPr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E5ED9E6F-18ED-47BC-8A75-6BD1D22E9D8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515979" y="594005"/>
              <a:ext cx="4330935" cy="6317158"/>
            </a:xfrm>
            <a:prstGeom prst="rect">
              <a:avLst/>
            </a:prstGeom>
          </p:spPr>
        </p:pic>
        <p:sp>
          <p:nvSpPr>
            <p:cNvPr id="16" name="箭头: 上 15">
              <a:extLst>
                <a:ext uri="{FF2B5EF4-FFF2-40B4-BE49-F238E27FC236}">
                  <a16:creationId xmlns:a16="http://schemas.microsoft.com/office/drawing/2014/main" id="{7183C34A-5422-48D1-9399-0AEA45887361}"/>
                </a:ext>
              </a:extLst>
            </p:cNvPr>
            <p:cNvSpPr/>
            <p:nvPr/>
          </p:nvSpPr>
          <p:spPr>
            <a:xfrm rot="1577777">
              <a:off x="3492850" y="567169"/>
              <a:ext cx="280962" cy="4282794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箭头: 上 16">
              <a:extLst>
                <a:ext uri="{FF2B5EF4-FFF2-40B4-BE49-F238E27FC236}">
                  <a16:creationId xmlns:a16="http://schemas.microsoft.com/office/drawing/2014/main" id="{410119C0-4648-4C3F-A906-66D3E975FDCB}"/>
                </a:ext>
              </a:extLst>
            </p:cNvPr>
            <p:cNvSpPr/>
            <p:nvPr/>
          </p:nvSpPr>
          <p:spPr>
            <a:xfrm rot="8198113">
              <a:off x="3446867" y="4513540"/>
              <a:ext cx="280962" cy="2698641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D3A5109E-8418-4631-AAF0-1091A173A531}"/>
                </a:ext>
              </a:extLst>
            </p:cNvPr>
            <p:cNvSpPr/>
            <p:nvPr/>
          </p:nvSpPr>
          <p:spPr>
            <a:xfrm>
              <a:off x="3920811" y="3032945"/>
              <a:ext cx="553998" cy="2213106"/>
            </a:xfrm>
            <a:prstGeom prst="rect">
              <a:avLst/>
            </a:prstGeom>
            <a:noFill/>
          </p:spPr>
          <p:txBody>
            <a:bodyPr vert="eaVert" wrap="none" lIns="91440" tIns="45720" rIns="91440" bIns="45720">
              <a:spAutoFit/>
            </a:bodyPr>
            <a:lstStyle/>
            <a:p>
              <a:pPr algn="ctr"/>
              <a:r>
                <a:rPr lang="zh-CN" altLang="en-US" sz="2400" b="1" cap="none" spc="0" dirty="0">
                  <a:ln w="0"/>
                  <a:solidFill>
                    <a:srgbClr val="00B05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放大放大再放大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87287214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0174AB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6F8D664-BDFB-4BB0-A643-A022260A626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6732" y="0"/>
            <a:ext cx="637268" cy="557154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1682AC47-2E1A-4EFB-A620-42EDADDFCB35}"/>
              </a:ext>
            </a:extLst>
          </p:cNvPr>
          <p:cNvSpPr/>
          <p:nvPr/>
        </p:nvSpPr>
        <p:spPr>
          <a:xfrm>
            <a:off x="0" y="33934"/>
            <a:ext cx="2955851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2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直观就够了（</a:t>
            </a:r>
            <a:r>
              <a:rPr lang="en-US" altLang="zh-CN" sz="2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×</a:t>
            </a:r>
            <a:r>
              <a:rPr lang="zh-CN" altLang="en-US" sz="2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）</a:t>
            </a:r>
            <a:endParaRPr lang="zh-CN" altLang="en-US" sz="28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06754096-980E-4287-A9E5-A6C99C17369C}"/>
              </a:ext>
            </a:extLst>
          </p:cNvPr>
          <p:cNvSpPr/>
          <p:nvPr/>
        </p:nvSpPr>
        <p:spPr>
          <a:xfrm>
            <a:off x="0" y="557154"/>
            <a:ext cx="4173279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2400" b="1" cap="none" spc="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问题：如何把最小的值抠出来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82E6456-9D99-4D68-85FF-94AEFE1727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75973"/>
            <a:ext cx="5592109" cy="2266845"/>
          </a:xfrm>
          <a:prstGeom prst="rect">
            <a:avLst/>
          </a:prstGeom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5C0335D3-508F-436E-B398-3132768FEB18}"/>
              </a:ext>
            </a:extLst>
          </p:cNvPr>
          <p:cNvSpPr/>
          <p:nvPr/>
        </p:nvSpPr>
        <p:spPr>
          <a:xfrm>
            <a:off x="2376377" y="2147776"/>
            <a:ext cx="542260" cy="4484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753700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0174AB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000A130-65A2-4DD6-9A88-BCD9EE073288}"/>
              </a:ext>
            </a:extLst>
          </p:cNvPr>
          <p:cNvSpPr/>
          <p:nvPr/>
        </p:nvSpPr>
        <p:spPr>
          <a:xfrm>
            <a:off x="1" y="25316"/>
            <a:ext cx="3453368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2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（发自内心的）吐槽</a:t>
            </a:r>
            <a:endParaRPr lang="zh-CN" altLang="en-US" sz="28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5E5B18A9-D15F-458F-B468-7A69D9AD19D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6732" y="0"/>
            <a:ext cx="637268" cy="557154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04785CBE-C7C5-4E16-95E3-A112B2986D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81677"/>
            <a:ext cx="9144000" cy="5094645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B115F8D7-0770-455D-8211-2C7F5EB68329}"/>
              </a:ext>
            </a:extLst>
          </p:cNvPr>
          <p:cNvSpPr/>
          <p:nvPr/>
        </p:nvSpPr>
        <p:spPr>
          <a:xfrm>
            <a:off x="2802767" y="2873166"/>
            <a:ext cx="1643909" cy="40382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10B81E61-A719-41F5-ABA1-72A161471DFE}"/>
              </a:ext>
            </a:extLst>
          </p:cNvPr>
          <p:cNvSpPr/>
          <p:nvPr/>
        </p:nvSpPr>
        <p:spPr>
          <a:xfrm>
            <a:off x="727187" y="3227088"/>
            <a:ext cx="1570417" cy="40382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94308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0174AB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6F8D664-BDFB-4BB0-A643-A022260A626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6732" y="0"/>
            <a:ext cx="637268" cy="557154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1682AC47-2E1A-4EFB-A620-42EDADDFCB35}"/>
              </a:ext>
            </a:extLst>
          </p:cNvPr>
          <p:cNvSpPr/>
          <p:nvPr/>
        </p:nvSpPr>
        <p:spPr>
          <a:xfrm>
            <a:off x="0" y="33934"/>
            <a:ext cx="2955851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2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直观就够了（</a:t>
            </a:r>
            <a:r>
              <a:rPr lang="en-US" altLang="zh-CN" sz="2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×</a:t>
            </a:r>
            <a:r>
              <a:rPr lang="zh-CN" altLang="en-US" sz="2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）</a:t>
            </a:r>
            <a:endParaRPr lang="zh-CN" altLang="en-US" sz="28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06754096-980E-4287-A9E5-A6C99C17369C}"/>
              </a:ext>
            </a:extLst>
          </p:cNvPr>
          <p:cNvSpPr/>
          <p:nvPr/>
        </p:nvSpPr>
        <p:spPr>
          <a:xfrm>
            <a:off x="0" y="557154"/>
            <a:ext cx="4173279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2400" b="1" cap="none" spc="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问题：如何把最小的值抠出来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82E6456-9D99-4D68-85FF-94AEFE1727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75973"/>
            <a:ext cx="5592109" cy="2266845"/>
          </a:xfrm>
          <a:prstGeom prst="rect">
            <a:avLst/>
          </a:prstGeom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5C0335D3-508F-436E-B398-3132768FEB18}"/>
              </a:ext>
            </a:extLst>
          </p:cNvPr>
          <p:cNvSpPr/>
          <p:nvPr/>
        </p:nvSpPr>
        <p:spPr>
          <a:xfrm>
            <a:off x="1839433" y="2158409"/>
            <a:ext cx="1679944" cy="14726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2C094E3-53FB-4164-995D-8FE28312B3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9433" y="2233886"/>
            <a:ext cx="1538299" cy="795343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5E721E01-C523-41F7-8D49-247D5B10A55A}"/>
              </a:ext>
            </a:extLst>
          </p:cNvPr>
          <p:cNvSpPr/>
          <p:nvPr/>
        </p:nvSpPr>
        <p:spPr>
          <a:xfrm>
            <a:off x="1" y="1066563"/>
            <a:ext cx="834656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2400" b="1" cap="none" spc="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扣去</a:t>
            </a:r>
          </a:p>
        </p:txBody>
      </p:sp>
    </p:spTree>
    <p:extLst>
      <p:ext uri="{BB962C8B-B14F-4D97-AF65-F5344CB8AC3E}">
        <p14:creationId xmlns:p14="http://schemas.microsoft.com/office/powerpoint/2010/main" val="473992381"/>
      </p:ext>
    </p:extLst>
  </p:cSld>
  <p:clrMapOvr>
    <a:masterClrMapping/>
  </p:clrMapOvr>
  <p:transition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0174AB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6F8D664-BDFB-4BB0-A643-A022260A626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6732" y="0"/>
            <a:ext cx="637268" cy="557154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1682AC47-2E1A-4EFB-A620-42EDADDFCB35}"/>
              </a:ext>
            </a:extLst>
          </p:cNvPr>
          <p:cNvSpPr/>
          <p:nvPr/>
        </p:nvSpPr>
        <p:spPr>
          <a:xfrm>
            <a:off x="0" y="33934"/>
            <a:ext cx="2955851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2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直观就够了（</a:t>
            </a:r>
            <a:r>
              <a:rPr lang="en-US" altLang="zh-CN" sz="2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×</a:t>
            </a:r>
            <a:r>
              <a:rPr lang="zh-CN" altLang="en-US" sz="2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）</a:t>
            </a:r>
            <a:endParaRPr lang="zh-CN" altLang="en-US" sz="28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06754096-980E-4287-A9E5-A6C99C17369C}"/>
              </a:ext>
            </a:extLst>
          </p:cNvPr>
          <p:cNvSpPr/>
          <p:nvPr/>
        </p:nvSpPr>
        <p:spPr>
          <a:xfrm>
            <a:off x="0" y="557154"/>
            <a:ext cx="4173279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2400" b="1" cap="none" spc="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问题：如何把最小的值抠出来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82E6456-9D99-4D68-85FF-94AEFE1727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75973"/>
            <a:ext cx="5592109" cy="2266845"/>
          </a:xfrm>
          <a:prstGeom prst="rect">
            <a:avLst/>
          </a:prstGeom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5C0335D3-508F-436E-B398-3132768FEB18}"/>
              </a:ext>
            </a:extLst>
          </p:cNvPr>
          <p:cNvSpPr/>
          <p:nvPr/>
        </p:nvSpPr>
        <p:spPr>
          <a:xfrm>
            <a:off x="1839433" y="2158409"/>
            <a:ext cx="1679944" cy="14726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2C094E3-53FB-4164-995D-8FE28312B3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9433" y="2233886"/>
            <a:ext cx="1538299" cy="795343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D0817852-7D62-41F9-BD0D-A4516B03A42A}"/>
              </a:ext>
            </a:extLst>
          </p:cNvPr>
          <p:cNvSpPr/>
          <p:nvPr/>
        </p:nvSpPr>
        <p:spPr>
          <a:xfrm>
            <a:off x="1" y="1066563"/>
            <a:ext cx="834656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2400" b="1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平移</a:t>
            </a:r>
            <a:endParaRPr lang="zh-CN" altLang="en-US" sz="2400" b="1" cap="none" spc="0" dirty="0">
              <a:ln w="0"/>
              <a:solidFill>
                <a:srgbClr val="FFC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49844979"/>
      </p:ext>
    </p:extLst>
  </p:cSld>
  <p:clrMapOvr>
    <a:masterClrMapping/>
  </p:clrMapOvr>
  <p:transition>
    <p:wip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0174AB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6F8D664-BDFB-4BB0-A643-A022260A626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6732" y="0"/>
            <a:ext cx="637268" cy="557154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06754096-980E-4287-A9E5-A6C99C17369C}"/>
              </a:ext>
            </a:extLst>
          </p:cNvPr>
          <p:cNvSpPr/>
          <p:nvPr/>
        </p:nvSpPr>
        <p:spPr>
          <a:xfrm>
            <a:off x="0" y="557154"/>
            <a:ext cx="4173279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2400" b="1" cap="none" spc="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问题：如何把最小的值抠出来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0817852-7D62-41F9-BD0D-A4516B03A42A}"/>
              </a:ext>
            </a:extLst>
          </p:cNvPr>
          <p:cNvSpPr/>
          <p:nvPr/>
        </p:nvSpPr>
        <p:spPr>
          <a:xfrm>
            <a:off x="1" y="1066563"/>
            <a:ext cx="2413590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2400" b="1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成了，但还不够</a:t>
            </a:r>
            <a:endParaRPr lang="zh-CN" altLang="en-US" sz="2400" b="1" cap="none" spc="0" dirty="0">
              <a:ln w="0"/>
              <a:solidFill>
                <a:srgbClr val="FFC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4303267-F58E-4543-AB5F-FA1F82128B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86504"/>
            <a:ext cx="5602655" cy="2452859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A4A1DC40-86C9-4C52-940F-4E49B1EAC832}"/>
              </a:ext>
            </a:extLst>
          </p:cNvPr>
          <p:cNvSpPr/>
          <p:nvPr/>
        </p:nvSpPr>
        <p:spPr>
          <a:xfrm>
            <a:off x="83288" y="3939363"/>
            <a:ext cx="8300483" cy="206210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zh-CN" altLang="en-US" sz="2400" b="1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对于</a:t>
            </a:r>
            <a:r>
              <a:rPr lang="zh-CN" altLang="en-US" sz="3200" b="1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执行</a:t>
            </a:r>
            <a:r>
              <a:rPr lang="zh-CN" altLang="en-US" sz="4400" b="1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了</a:t>
            </a:r>
            <a:r>
              <a:rPr lang="en-US" altLang="zh-CN" sz="2400" b="1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EXTRACT-MIN</a:t>
            </a:r>
            <a:r>
              <a:rPr lang="zh-CN" altLang="en-US" sz="2400" b="1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操作的斐波那锲堆，</a:t>
            </a:r>
            <a:endParaRPr lang="en-US" altLang="zh-CN" sz="2400" b="1" dirty="0">
              <a:ln w="0"/>
              <a:solidFill>
                <a:srgbClr val="FFC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zh-CN" altLang="en-US" sz="2400" b="1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我们要保证这么一个性质</a:t>
            </a:r>
            <a:endParaRPr lang="en-US" altLang="zh-CN" sz="2400" b="1" dirty="0">
              <a:ln w="0"/>
              <a:solidFill>
                <a:srgbClr val="FFC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zh-CN" altLang="en-US" sz="3600" b="1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根链表上每个度数至多只有一个根</a:t>
            </a:r>
            <a:endParaRPr lang="en-US" altLang="zh-CN" sz="3600" b="1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zh-CN" altLang="en-US" sz="2400" b="1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这就是</a:t>
            </a:r>
            <a:r>
              <a:rPr lang="en-US" altLang="zh-CN" sz="2400" b="1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CONSOLIDATA</a:t>
            </a:r>
            <a:r>
              <a:rPr lang="zh-CN" altLang="en-US" sz="2400" b="1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（对，那个超长的函数）需要做的事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F70E85C4-0C30-4525-A015-4F9859FA4BA0}"/>
              </a:ext>
            </a:extLst>
          </p:cNvPr>
          <p:cNvSpPr/>
          <p:nvPr/>
        </p:nvSpPr>
        <p:spPr>
          <a:xfrm>
            <a:off x="0" y="33934"/>
            <a:ext cx="2955851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2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直观就够了（</a:t>
            </a:r>
            <a:r>
              <a:rPr lang="en-US" altLang="zh-CN" sz="2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×</a:t>
            </a:r>
            <a:r>
              <a:rPr lang="zh-CN" altLang="en-US" sz="2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）</a:t>
            </a:r>
            <a:endParaRPr lang="zh-CN" altLang="en-US" sz="28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93984121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0174AB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6F8D664-BDFB-4BB0-A643-A022260A626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6732" y="0"/>
            <a:ext cx="637268" cy="557154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06754096-980E-4287-A9E5-A6C99C17369C}"/>
              </a:ext>
            </a:extLst>
          </p:cNvPr>
          <p:cNvSpPr/>
          <p:nvPr/>
        </p:nvSpPr>
        <p:spPr>
          <a:xfrm>
            <a:off x="0" y="557154"/>
            <a:ext cx="3567223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2400" b="1" cap="none" spc="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请开始</a:t>
            </a:r>
            <a:r>
              <a:rPr lang="en-US" altLang="zh-CN" sz="2400" b="1" cap="none" spc="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consolidate</a:t>
            </a:r>
            <a:r>
              <a:rPr lang="zh-CN" altLang="en-US" sz="2400" b="1" cap="none" spc="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的表演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4303267-F58E-4543-AB5F-FA1F82128B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18819"/>
            <a:ext cx="5602655" cy="245285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CCFBDC7A-F54E-46A1-95F5-03ECCC35D709}"/>
                  </a:ext>
                </a:extLst>
              </p:cNvPr>
              <p:cNvSpPr/>
              <p:nvPr/>
            </p:nvSpPr>
            <p:spPr>
              <a:xfrm>
                <a:off x="-1" y="3471678"/>
                <a:ext cx="7719935" cy="461665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zh-CN" altLang="en-US" sz="2400" b="1" cap="none" spc="0" dirty="0">
                    <a:ln w="0"/>
                    <a:solidFill>
                      <a:srgbClr val="FFC00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我们用一个数组</a:t>
                </a:r>
                <a14:m>
                  <m:oMath xmlns:m="http://schemas.openxmlformats.org/officeDocument/2006/math">
                    <m:r>
                      <a:rPr lang="en-US" altLang="zh-CN" sz="2400" b="1" i="1" cap="none" spc="0" smtClean="0">
                        <a:ln w="0"/>
                        <a:solidFill>
                          <a:srgbClr val="FFC00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altLang="zh-CN" sz="2400" b="1" i="1" cap="none" spc="0" smtClean="0">
                        <a:ln w="0"/>
                        <a:solidFill>
                          <a:srgbClr val="FFC00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CN" sz="2400" b="1" i="1" cap="none" spc="0" smtClean="0">
                        <a:ln w="0"/>
                        <a:solidFill>
                          <a:srgbClr val="FFC00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altLang="zh-CN" sz="2400" b="1" i="1" cap="none" spc="0" smtClean="0">
                        <a:ln w="0"/>
                        <a:solidFill>
                          <a:srgbClr val="FFC00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..</m:t>
                    </m:r>
                    <m:r>
                      <a:rPr lang="en-US" altLang="zh-CN" sz="2400" b="1" i="1" cap="none" spc="0" smtClean="0">
                        <a:ln w="0"/>
                        <a:solidFill>
                          <a:srgbClr val="FFC00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𝑫</m:t>
                    </m:r>
                    <m:d>
                      <m:dPr>
                        <m:ctrlPr>
                          <a:rPr lang="en-US" altLang="zh-CN" sz="2400" b="1" i="1" cap="none" spc="0" smtClean="0">
                            <a:ln w="0"/>
                            <a:solidFill>
                              <a:srgbClr val="FFC000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1" i="1" cap="none" spc="0" smtClean="0">
                            <a:ln w="0"/>
                            <a:solidFill>
                              <a:srgbClr val="FFC000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𝑯</m:t>
                        </m:r>
                        <m:r>
                          <a:rPr lang="en-US" altLang="zh-CN" sz="2400" b="1" i="1" cap="none" spc="0" smtClean="0">
                            <a:ln w="0"/>
                            <a:solidFill>
                              <a:srgbClr val="FFC000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altLang="zh-CN" sz="2400" b="1" i="1" cap="none" spc="0" smtClean="0">
                            <a:ln w="0"/>
                            <a:solidFill>
                              <a:srgbClr val="FFC000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</m:d>
                    <m:r>
                      <a:rPr lang="en-US" altLang="zh-CN" sz="2400" b="1" i="1" cap="none" spc="0" smtClean="0">
                        <a:ln w="0"/>
                        <a:solidFill>
                          <a:srgbClr val="FFC00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]</m:t>
                    </m:r>
                    <m:r>
                      <a:rPr lang="zh-CN" altLang="en-US" sz="2400" b="1" i="1">
                        <a:ln w="0"/>
                        <a:solidFill>
                          <a:srgbClr val="FFC00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lang="zh-CN" altLang="en-US" sz="2400" b="1" cap="none" spc="0" dirty="0">
                    <a:ln w="0"/>
                    <a:solidFill>
                      <a:srgbClr val="FFC00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在第</a:t>
                </a:r>
                <a:r>
                  <a:rPr lang="en-US" altLang="zh-CN" sz="2400" b="1" cap="none" spc="0" dirty="0" err="1">
                    <a:ln w="0"/>
                    <a:solidFill>
                      <a:srgbClr val="FFC00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i</a:t>
                </a:r>
                <a:r>
                  <a:rPr lang="zh-CN" altLang="en-US" sz="2400" b="1" cap="none" spc="0" dirty="0">
                    <a:ln w="0"/>
                    <a:solidFill>
                      <a:srgbClr val="FFC00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位放度数为</a:t>
                </a:r>
                <a:r>
                  <a:rPr lang="en-US" altLang="zh-CN" sz="2400" b="1" cap="none" spc="0" dirty="0" err="1">
                    <a:ln w="0"/>
                    <a:solidFill>
                      <a:srgbClr val="FFC00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i</a:t>
                </a:r>
                <a:r>
                  <a:rPr lang="zh-CN" altLang="en-US" sz="2400" b="1" cap="none" spc="0" dirty="0">
                    <a:ln w="0"/>
                    <a:solidFill>
                      <a:srgbClr val="FFC00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的节点</a:t>
                </a:r>
              </a:p>
            </p:txBody>
          </p:sp>
        </mc:Choice>
        <mc:Fallback xmlns="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CCFBDC7A-F54E-46A1-95F5-03ECCC35D7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" y="3471678"/>
                <a:ext cx="7719935" cy="461665"/>
              </a:xfrm>
              <a:prstGeom prst="rect">
                <a:avLst/>
              </a:prstGeom>
              <a:blipFill>
                <a:blip r:embed="rId4"/>
                <a:stretch>
                  <a:fillRect l="-1343" t="-18667" r="-1580" b="-37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组合 4">
            <a:extLst>
              <a:ext uri="{FF2B5EF4-FFF2-40B4-BE49-F238E27FC236}">
                <a16:creationId xmlns:a16="http://schemas.microsoft.com/office/drawing/2014/main" id="{E12CAAB8-7498-4845-9BD5-13F26B1EE33A}"/>
              </a:ext>
            </a:extLst>
          </p:cNvPr>
          <p:cNvGrpSpPr/>
          <p:nvPr/>
        </p:nvGrpSpPr>
        <p:grpSpPr>
          <a:xfrm>
            <a:off x="1439056" y="3913230"/>
            <a:ext cx="5936105" cy="2398492"/>
            <a:chOff x="1439056" y="3913230"/>
            <a:chExt cx="5936105" cy="239849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矩形 12">
                  <a:extLst>
                    <a:ext uri="{FF2B5EF4-FFF2-40B4-BE49-F238E27FC236}">
                      <a16:creationId xmlns:a16="http://schemas.microsoft.com/office/drawing/2014/main" id="{FAC884BB-C759-494D-8503-A35E0EB4E114}"/>
                    </a:ext>
                  </a:extLst>
                </p:cNvPr>
                <p:cNvSpPr/>
                <p:nvPr/>
              </p:nvSpPr>
              <p:spPr>
                <a:xfrm>
                  <a:off x="1439056" y="4699814"/>
                  <a:ext cx="3657601" cy="584775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altLang="zh-CN" sz="3200" b="1" i="1" cap="none" spc="0" smtClean="0">
                          <a:ln w="0"/>
                          <a:solidFill>
                            <a:srgbClr val="FF0000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𝑫</m:t>
                      </m:r>
                      <m:d>
                        <m:dPr>
                          <m:ctrlPr>
                            <a:rPr lang="en-US" altLang="zh-CN" sz="3200" b="1" i="1" cap="none" spc="0" smtClean="0">
                              <a:ln w="0"/>
                              <a:solidFill>
                                <a:srgbClr val="FF0000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3200" b="1" i="1" cap="none" spc="0" smtClean="0">
                              <a:ln w="0"/>
                              <a:solidFill>
                                <a:srgbClr val="FF0000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𝑯</m:t>
                          </m:r>
                          <m:r>
                            <a:rPr lang="en-US" altLang="zh-CN" sz="3200" b="1" i="1" cap="none" spc="0" smtClean="0">
                              <a:ln w="0"/>
                              <a:solidFill>
                                <a:srgbClr val="FF0000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altLang="zh-CN" sz="3200" b="1" i="1" cap="none" spc="0" smtClean="0">
                              <a:ln w="0"/>
                              <a:solidFill>
                                <a:srgbClr val="FF0000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</m:d>
                    </m:oMath>
                  </a14:m>
                  <a:r>
                    <a:rPr lang="zh-CN" altLang="en-US" sz="3200" b="1" cap="none" spc="0" dirty="0">
                      <a:ln w="0"/>
                      <a:solidFill>
                        <a:srgbClr val="FF0000"/>
                      </a:solidFill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</a:rPr>
                    <a:t>是什么</a:t>
                  </a:r>
                </a:p>
              </p:txBody>
            </p:sp>
          </mc:Choice>
          <mc:Fallback xmlns="">
            <p:sp>
              <p:nvSpPr>
                <p:cNvPr id="13" name="矩形 12">
                  <a:extLst>
                    <a:ext uri="{FF2B5EF4-FFF2-40B4-BE49-F238E27FC236}">
                      <a16:creationId xmlns:a16="http://schemas.microsoft.com/office/drawing/2014/main" id="{FAC884BB-C759-494D-8503-A35E0EB4E11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39056" y="4699814"/>
                  <a:ext cx="3657601" cy="584775"/>
                </a:xfrm>
                <a:prstGeom prst="rect">
                  <a:avLst/>
                </a:prstGeom>
                <a:blipFill>
                  <a:blip r:embed="rId5"/>
                  <a:stretch>
                    <a:fillRect t="-20833" b="-33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47FD1FFC-BB76-47EF-9BF3-3588BF20950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80071" y="3913230"/>
              <a:ext cx="2595090" cy="2398492"/>
            </a:xfrm>
            <a:prstGeom prst="rect">
              <a:avLst/>
            </a:prstGeom>
          </p:spPr>
        </p:pic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3832E231-36E1-4B46-9C3D-8CC89E9459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3127304"/>
            <a:ext cx="9144000" cy="1493433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947242DF-4203-4A19-943C-9B89BDB3C1D1}"/>
              </a:ext>
            </a:extLst>
          </p:cNvPr>
          <p:cNvSpPr/>
          <p:nvPr/>
        </p:nvSpPr>
        <p:spPr>
          <a:xfrm>
            <a:off x="0" y="33934"/>
            <a:ext cx="3822405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2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好吧，锅一个接着一个</a:t>
            </a:r>
            <a:endParaRPr lang="zh-CN" altLang="en-US" sz="28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81051402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0174AB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6F8D664-BDFB-4BB0-A643-A022260A626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6732" y="0"/>
            <a:ext cx="637268" cy="557154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06754096-980E-4287-A9E5-A6C99C17369C}"/>
              </a:ext>
            </a:extLst>
          </p:cNvPr>
          <p:cNvSpPr/>
          <p:nvPr/>
        </p:nvSpPr>
        <p:spPr>
          <a:xfrm>
            <a:off x="0" y="557154"/>
            <a:ext cx="3567223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2400" b="1" cap="none" spc="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请开始</a:t>
            </a:r>
            <a:r>
              <a:rPr lang="en-US" altLang="zh-CN" sz="2400" b="1" cap="none" spc="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consolidate</a:t>
            </a:r>
            <a:r>
              <a:rPr lang="zh-CN" altLang="en-US" sz="2400" b="1" cap="none" spc="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的表演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947242DF-4203-4A19-943C-9B89BDB3C1D1}"/>
              </a:ext>
            </a:extLst>
          </p:cNvPr>
          <p:cNvSpPr/>
          <p:nvPr/>
        </p:nvSpPr>
        <p:spPr>
          <a:xfrm>
            <a:off x="0" y="33934"/>
            <a:ext cx="3822405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2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好吧，锅一个接着一个</a:t>
            </a:r>
            <a:endParaRPr lang="zh-CN" altLang="en-US" sz="28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99F6786-7FE6-42E8-B7A7-25815D0203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80374"/>
            <a:ext cx="5008547" cy="2274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961265"/>
      </p:ext>
    </p:extLst>
  </p:cSld>
  <p:clrMapOvr>
    <a:masterClrMapping/>
  </p:clrMapOvr>
  <p:transition>
    <p:wip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0174AB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6F8D664-BDFB-4BB0-A643-A022260A626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6732" y="0"/>
            <a:ext cx="637268" cy="557154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06754096-980E-4287-A9E5-A6C99C17369C}"/>
              </a:ext>
            </a:extLst>
          </p:cNvPr>
          <p:cNvSpPr/>
          <p:nvPr/>
        </p:nvSpPr>
        <p:spPr>
          <a:xfrm>
            <a:off x="0" y="557154"/>
            <a:ext cx="3567223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2400" b="1" cap="none" spc="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请开始</a:t>
            </a:r>
            <a:r>
              <a:rPr lang="en-US" altLang="zh-CN" sz="2400" b="1" cap="none" spc="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consolidate</a:t>
            </a:r>
            <a:r>
              <a:rPr lang="zh-CN" altLang="en-US" sz="2400" b="1" cap="none" spc="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的表演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947242DF-4203-4A19-943C-9B89BDB3C1D1}"/>
              </a:ext>
            </a:extLst>
          </p:cNvPr>
          <p:cNvSpPr/>
          <p:nvPr/>
        </p:nvSpPr>
        <p:spPr>
          <a:xfrm>
            <a:off x="0" y="33934"/>
            <a:ext cx="3822405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2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好吧，锅一个接着一个</a:t>
            </a:r>
            <a:endParaRPr lang="zh-CN" altLang="en-US" sz="28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7DEFE13-0935-484B-A3BF-3465A3BFA3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30239"/>
            <a:ext cx="5378038" cy="2417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783535"/>
      </p:ext>
    </p:extLst>
  </p:cSld>
  <p:clrMapOvr>
    <a:masterClrMapping/>
  </p:clrMapOvr>
  <p:transition>
    <p:wip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0174AB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6F8D664-BDFB-4BB0-A643-A022260A626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6732" y="0"/>
            <a:ext cx="637268" cy="557154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06754096-980E-4287-A9E5-A6C99C17369C}"/>
              </a:ext>
            </a:extLst>
          </p:cNvPr>
          <p:cNvSpPr/>
          <p:nvPr/>
        </p:nvSpPr>
        <p:spPr>
          <a:xfrm>
            <a:off x="0" y="557154"/>
            <a:ext cx="3567223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2400" b="1" cap="none" spc="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请开始</a:t>
            </a:r>
            <a:r>
              <a:rPr lang="en-US" altLang="zh-CN" sz="2400" b="1" cap="none" spc="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consolidate</a:t>
            </a:r>
            <a:r>
              <a:rPr lang="zh-CN" altLang="en-US" sz="2400" b="1" cap="none" spc="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的表演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947242DF-4203-4A19-943C-9B89BDB3C1D1}"/>
              </a:ext>
            </a:extLst>
          </p:cNvPr>
          <p:cNvSpPr/>
          <p:nvPr/>
        </p:nvSpPr>
        <p:spPr>
          <a:xfrm>
            <a:off x="0" y="33934"/>
            <a:ext cx="3822405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2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好吧，锅一个接着一个</a:t>
            </a:r>
            <a:endParaRPr lang="zh-CN" altLang="en-US" sz="28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035EB08-6F30-404D-8562-BF31A32FAB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330239"/>
            <a:ext cx="5806503" cy="238584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85999D2A-E0D4-44A5-9984-93CEB2840AC7}"/>
              </a:ext>
            </a:extLst>
          </p:cNvPr>
          <p:cNvSpPr/>
          <p:nvPr/>
        </p:nvSpPr>
        <p:spPr>
          <a:xfrm>
            <a:off x="127590" y="4027499"/>
            <a:ext cx="3694815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2400" b="1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冲突来了！！！该怎么办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2E8F1707-08DF-4AB3-80E1-E47DED0C02E9}"/>
              </a:ext>
            </a:extLst>
          </p:cNvPr>
          <p:cNvSpPr/>
          <p:nvPr/>
        </p:nvSpPr>
        <p:spPr>
          <a:xfrm>
            <a:off x="402927" y="2232838"/>
            <a:ext cx="1112214" cy="61137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8710B500-0A6E-4329-AC2A-DB074DD50B46}"/>
              </a:ext>
            </a:extLst>
          </p:cNvPr>
          <p:cNvSpPr/>
          <p:nvPr/>
        </p:nvSpPr>
        <p:spPr>
          <a:xfrm>
            <a:off x="111641" y="4930415"/>
            <a:ext cx="4901610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2400" b="1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根大的堆变为根小的堆的后代，</a:t>
            </a:r>
            <a:endParaRPr lang="en-US" altLang="zh-CN" sz="2400" b="1" dirty="0">
              <a:ln w="0"/>
              <a:solidFill>
                <a:srgbClr val="FFC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zh-CN" altLang="en-US" sz="2400" b="1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并把其</a:t>
            </a:r>
            <a:r>
              <a:rPr lang="en-US" altLang="zh-CN" sz="2400" b="1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.mark</a:t>
            </a:r>
            <a:r>
              <a:rPr lang="zh-CN" altLang="en-US" sz="2400" b="1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属性变为</a:t>
            </a:r>
            <a:r>
              <a:rPr lang="en-US" altLang="zh-CN" sz="2400" b="1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false</a:t>
            </a:r>
            <a:endParaRPr lang="zh-CN" altLang="en-US" sz="2400" b="1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59135356"/>
      </p:ext>
    </p:extLst>
  </p:cSld>
  <p:clrMapOvr>
    <a:masterClrMapping/>
  </p:clrMapOvr>
  <p:transition>
    <p:wip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0174AB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6F8D664-BDFB-4BB0-A643-A022260A626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6732" y="0"/>
            <a:ext cx="637268" cy="557154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06754096-980E-4287-A9E5-A6C99C17369C}"/>
              </a:ext>
            </a:extLst>
          </p:cNvPr>
          <p:cNvSpPr/>
          <p:nvPr/>
        </p:nvSpPr>
        <p:spPr>
          <a:xfrm>
            <a:off x="0" y="557154"/>
            <a:ext cx="3567223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2400" b="1" cap="none" spc="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请开始</a:t>
            </a:r>
            <a:r>
              <a:rPr lang="en-US" altLang="zh-CN" sz="2400" b="1" cap="none" spc="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consolidate</a:t>
            </a:r>
            <a:r>
              <a:rPr lang="zh-CN" altLang="en-US" sz="2400" b="1" cap="none" spc="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的表演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947242DF-4203-4A19-943C-9B89BDB3C1D1}"/>
              </a:ext>
            </a:extLst>
          </p:cNvPr>
          <p:cNvSpPr/>
          <p:nvPr/>
        </p:nvSpPr>
        <p:spPr>
          <a:xfrm>
            <a:off x="0" y="33934"/>
            <a:ext cx="3822405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2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好吧，锅一个接着一个</a:t>
            </a:r>
            <a:endParaRPr lang="zh-CN" altLang="en-US" sz="28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A261C07-5247-482D-B8A3-2B7B44DBE2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44212"/>
            <a:ext cx="5534247" cy="2729513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0CEE2CB9-0162-4629-A306-1A2DC63C86F6}"/>
              </a:ext>
            </a:extLst>
          </p:cNvPr>
          <p:cNvSpPr/>
          <p:nvPr/>
        </p:nvSpPr>
        <p:spPr>
          <a:xfrm>
            <a:off x="402927" y="2232838"/>
            <a:ext cx="660329" cy="1196162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2699E605-78FC-474F-9E45-4195A12CDABB}"/>
              </a:ext>
            </a:extLst>
          </p:cNvPr>
          <p:cNvSpPr/>
          <p:nvPr/>
        </p:nvSpPr>
        <p:spPr>
          <a:xfrm>
            <a:off x="3387540" y="2232838"/>
            <a:ext cx="660329" cy="119616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8299415"/>
      </p:ext>
    </p:extLst>
  </p:cSld>
  <p:clrMapOvr>
    <a:masterClrMapping/>
  </p:clrMapOvr>
  <p:transition>
    <p:wip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1D66085-58CF-46E6-9133-E4E6C1B9EA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80374"/>
            <a:ext cx="5995997" cy="3053724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0174AB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6F8D664-BDFB-4BB0-A643-A022260A626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6732" y="0"/>
            <a:ext cx="637268" cy="557154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06754096-980E-4287-A9E5-A6C99C17369C}"/>
              </a:ext>
            </a:extLst>
          </p:cNvPr>
          <p:cNvSpPr/>
          <p:nvPr/>
        </p:nvSpPr>
        <p:spPr>
          <a:xfrm>
            <a:off x="0" y="557154"/>
            <a:ext cx="3822405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2400" b="1" cap="none" spc="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请</a:t>
            </a:r>
            <a:r>
              <a:rPr lang="en-US" altLang="zh-CN" sz="2400" b="1" cap="none" spc="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consolidate</a:t>
            </a:r>
            <a:r>
              <a:rPr lang="zh-CN" altLang="en-US" sz="2400" b="1" cap="none" spc="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再次它的表演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947242DF-4203-4A19-943C-9B89BDB3C1D1}"/>
              </a:ext>
            </a:extLst>
          </p:cNvPr>
          <p:cNvSpPr/>
          <p:nvPr/>
        </p:nvSpPr>
        <p:spPr>
          <a:xfrm>
            <a:off x="0" y="33934"/>
            <a:ext cx="3822405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2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好吧，锅一个接着一个</a:t>
            </a:r>
            <a:endParaRPr lang="zh-CN" altLang="en-US" sz="28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0CEE2CB9-0162-4629-A306-1A2DC63C86F6}"/>
              </a:ext>
            </a:extLst>
          </p:cNvPr>
          <p:cNvSpPr/>
          <p:nvPr/>
        </p:nvSpPr>
        <p:spPr>
          <a:xfrm>
            <a:off x="208718" y="2232838"/>
            <a:ext cx="1466333" cy="1796996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104D6649-9012-4ED8-BD43-1808021390C9}"/>
              </a:ext>
            </a:extLst>
          </p:cNvPr>
          <p:cNvSpPr/>
          <p:nvPr/>
        </p:nvSpPr>
        <p:spPr>
          <a:xfrm>
            <a:off x="4241835" y="2232838"/>
            <a:ext cx="1527786" cy="190126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3876951"/>
      </p:ext>
    </p:extLst>
  </p:cSld>
  <p:clrMapOvr>
    <a:masterClrMapping/>
  </p:clrMapOvr>
  <p:transition>
    <p:wip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CC19A84-0D04-4B38-9DDC-0D04268993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0370"/>
            <a:ext cx="5680001" cy="3735839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0174AB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6F8D664-BDFB-4BB0-A643-A022260A626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6732" y="0"/>
            <a:ext cx="637268" cy="557154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06754096-980E-4287-A9E5-A6C99C17369C}"/>
              </a:ext>
            </a:extLst>
          </p:cNvPr>
          <p:cNvSpPr/>
          <p:nvPr/>
        </p:nvSpPr>
        <p:spPr>
          <a:xfrm>
            <a:off x="0" y="557154"/>
            <a:ext cx="3822405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2400" b="1" cap="none" spc="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请</a:t>
            </a:r>
            <a:r>
              <a:rPr lang="en-US" altLang="zh-CN" sz="2400" b="1" cap="none" spc="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consolidate</a:t>
            </a:r>
            <a:r>
              <a:rPr lang="zh-CN" altLang="en-US" sz="2400" b="1" cap="none" spc="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再次它的表演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947242DF-4203-4A19-943C-9B89BDB3C1D1}"/>
              </a:ext>
            </a:extLst>
          </p:cNvPr>
          <p:cNvSpPr/>
          <p:nvPr/>
        </p:nvSpPr>
        <p:spPr>
          <a:xfrm>
            <a:off x="0" y="33934"/>
            <a:ext cx="3822405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2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好吧，锅一个接着一个</a:t>
            </a:r>
            <a:endParaRPr lang="zh-CN" altLang="en-US" sz="28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0CEE2CB9-0162-4629-A306-1A2DC63C86F6}"/>
              </a:ext>
            </a:extLst>
          </p:cNvPr>
          <p:cNvSpPr/>
          <p:nvPr/>
        </p:nvSpPr>
        <p:spPr>
          <a:xfrm>
            <a:off x="0" y="2079088"/>
            <a:ext cx="2864581" cy="2581923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4523379"/>
      </p:ext>
    </p:extLst>
  </p:cSld>
  <p:clrMapOvr>
    <a:masterClrMapping/>
  </p:clrMapOvr>
  <p:transition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直接连接符 30"/>
          <p:cNvCxnSpPr/>
          <p:nvPr/>
        </p:nvCxnSpPr>
        <p:spPr>
          <a:xfrm>
            <a:off x="12048767" y="1551265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4093250" y="1735931"/>
            <a:ext cx="0" cy="3386138"/>
          </a:xfrm>
          <a:prstGeom prst="line">
            <a:avLst/>
          </a:prstGeom>
          <a:ln>
            <a:solidFill>
              <a:srgbClr val="0174AB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4135695" y="1771471"/>
            <a:ext cx="53231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spc="3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Dijkstra</a:t>
            </a:r>
            <a:r>
              <a:rPr lang="zh-CN" altLang="en-US" sz="2800" b="1" spc="3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算法的时间复杂度</a:t>
            </a:r>
            <a:endParaRPr lang="zh-HK" altLang="en-US" sz="2800" b="1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4824608" y="2908759"/>
            <a:ext cx="39453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为什么斐波那锲堆好</a:t>
            </a:r>
            <a:endParaRPr lang="zh-HK" altLang="en-US" sz="2800" b="1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4269526" y="4046047"/>
            <a:ext cx="50554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斐波那锲堆如何执行操作的</a:t>
            </a:r>
            <a:endParaRPr lang="zh-HK" altLang="en-US" sz="2800" b="1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1635920" y="2197034"/>
            <a:ext cx="1947861" cy="1940713"/>
            <a:chOff x="1709739" y="2636838"/>
            <a:chExt cx="1590160" cy="1584325"/>
          </a:xfrm>
          <a:effectLst/>
        </p:grpSpPr>
        <p:sp>
          <p:nvSpPr>
            <p:cNvPr id="9" name="Freeform 6"/>
            <p:cNvSpPr>
              <a:spLocks/>
            </p:cNvSpPr>
            <p:nvPr/>
          </p:nvSpPr>
          <p:spPr bwMode="auto">
            <a:xfrm>
              <a:off x="1709739" y="2636838"/>
              <a:ext cx="1468102" cy="1467130"/>
            </a:xfrm>
            <a:custGeom>
              <a:avLst/>
              <a:gdLst>
                <a:gd name="T0" fmla="*/ 691 w 1276"/>
                <a:gd name="T1" fmla="*/ 1168 h 1274"/>
                <a:gd name="T2" fmla="*/ 662 w 1276"/>
                <a:gd name="T3" fmla="*/ 1267 h 1274"/>
                <a:gd name="T4" fmla="*/ 654 w 1276"/>
                <a:gd name="T5" fmla="*/ 1273 h 1274"/>
                <a:gd name="T6" fmla="*/ 643 w 1276"/>
                <a:gd name="T7" fmla="*/ 1274 h 1274"/>
                <a:gd name="T8" fmla="*/ 172 w 1276"/>
                <a:gd name="T9" fmla="*/ 1274 h 1274"/>
                <a:gd name="T10" fmla="*/ 81 w 1276"/>
                <a:gd name="T11" fmla="*/ 1253 h 1274"/>
                <a:gd name="T12" fmla="*/ 1 w 1276"/>
                <a:gd name="T13" fmla="*/ 1113 h 1274"/>
                <a:gd name="T14" fmla="*/ 0 w 1276"/>
                <a:gd name="T15" fmla="*/ 892 h 1274"/>
                <a:gd name="T16" fmla="*/ 0 w 1276"/>
                <a:gd name="T17" fmla="*/ 170 h 1274"/>
                <a:gd name="T18" fmla="*/ 170 w 1276"/>
                <a:gd name="T19" fmla="*/ 0 h 1274"/>
                <a:gd name="T20" fmla="*/ 1110 w 1276"/>
                <a:gd name="T21" fmla="*/ 0 h 1274"/>
                <a:gd name="T22" fmla="*/ 1273 w 1276"/>
                <a:gd name="T23" fmla="*/ 131 h 1274"/>
                <a:gd name="T24" fmla="*/ 1276 w 1276"/>
                <a:gd name="T25" fmla="*/ 168 h 1274"/>
                <a:gd name="T26" fmla="*/ 1276 w 1276"/>
                <a:gd name="T27" fmla="*/ 629 h 1274"/>
                <a:gd name="T28" fmla="*/ 1275 w 1276"/>
                <a:gd name="T29" fmla="*/ 645 h 1274"/>
                <a:gd name="T30" fmla="*/ 1171 w 1276"/>
                <a:gd name="T31" fmla="*/ 659 h 1274"/>
                <a:gd name="T32" fmla="*/ 1171 w 1276"/>
                <a:gd name="T33" fmla="*/ 214 h 1274"/>
                <a:gd name="T34" fmla="*/ 106 w 1276"/>
                <a:gd name="T35" fmla="*/ 214 h 1274"/>
                <a:gd name="T36" fmla="*/ 106 w 1276"/>
                <a:gd name="T37" fmla="*/ 230 h 1274"/>
                <a:gd name="T38" fmla="*/ 105 w 1276"/>
                <a:gd name="T39" fmla="*/ 1102 h 1274"/>
                <a:gd name="T40" fmla="*/ 171 w 1276"/>
                <a:gd name="T41" fmla="*/ 1168 h 1274"/>
                <a:gd name="T42" fmla="*/ 671 w 1276"/>
                <a:gd name="T43" fmla="*/ 1168 h 1274"/>
                <a:gd name="T44" fmla="*/ 691 w 1276"/>
                <a:gd name="T45" fmla="*/ 1168 h 1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76" h="1274">
                  <a:moveTo>
                    <a:pt x="691" y="1168"/>
                  </a:moveTo>
                  <a:cubicBezTo>
                    <a:pt x="681" y="1203"/>
                    <a:pt x="672" y="1235"/>
                    <a:pt x="662" y="1267"/>
                  </a:cubicBezTo>
                  <a:cubicBezTo>
                    <a:pt x="661" y="1270"/>
                    <a:pt x="657" y="1272"/>
                    <a:pt x="654" y="1273"/>
                  </a:cubicBezTo>
                  <a:cubicBezTo>
                    <a:pt x="651" y="1274"/>
                    <a:pt x="647" y="1274"/>
                    <a:pt x="643" y="1274"/>
                  </a:cubicBezTo>
                  <a:cubicBezTo>
                    <a:pt x="486" y="1274"/>
                    <a:pt x="329" y="1273"/>
                    <a:pt x="172" y="1274"/>
                  </a:cubicBezTo>
                  <a:cubicBezTo>
                    <a:pt x="140" y="1274"/>
                    <a:pt x="109" y="1269"/>
                    <a:pt x="81" y="1253"/>
                  </a:cubicBezTo>
                  <a:cubicBezTo>
                    <a:pt x="29" y="1221"/>
                    <a:pt x="1" y="1174"/>
                    <a:pt x="1" y="1113"/>
                  </a:cubicBezTo>
                  <a:cubicBezTo>
                    <a:pt x="0" y="1039"/>
                    <a:pt x="0" y="966"/>
                    <a:pt x="0" y="892"/>
                  </a:cubicBezTo>
                  <a:cubicBezTo>
                    <a:pt x="0" y="651"/>
                    <a:pt x="0" y="411"/>
                    <a:pt x="0" y="170"/>
                  </a:cubicBezTo>
                  <a:cubicBezTo>
                    <a:pt x="0" y="68"/>
                    <a:pt x="68" y="0"/>
                    <a:pt x="170" y="0"/>
                  </a:cubicBezTo>
                  <a:cubicBezTo>
                    <a:pt x="483" y="0"/>
                    <a:pt x="797" y="0"/>
                    <a:pt x="1110" y="0"/>
                  </a:cubicBezTo>
                  <a:cubicBezTo>
                    <a:pt x="1194" y="0"/>
                    <a:pt x="1258" y="51"/>
                    <a:pt x="1273" y="131"/>
                  </a:cubicBezTo>
                  <a:cubicBezTo>
                    <a:pt x="1276" y="143"/>
                    <a:pt x="1276" y="156"/>
                    <a:pt x="1276" y="168"/>
                  </a:cubicBezTo>
                  <a:cubicBezTo>
                    <a:pt x="1276" y="322"/>
                    <a:pt x="1276" y="475"/>
                    <a:pt x="1276" y="629"/>
                  </a:cubicBezTo>
                  <a:cubicBezTo>
                    <a:pt x="1276" y="634"/>
                    <a:pt x="1276" y="638"/>
                    <a:pt x="1275" y="645"/>
                  </a:cubicBezTo>
                  <a:cubicBezTo>
                    <a:pt x="1239" y="640"/>
                    <a:pt x="1205" y="643"/>
                    <a:pt x="1171" y="659"/>
                  </a:cubicBezTo>
                  <a:cubicBezTo>
                    <a:pt x="1171" y="509"/>
                    <a:pt x="1171" y="362"/>
                    <a:pt x="1171" y="214"/>
                  </a:cubicBezTo>
                  <a:cubicBezTo>
                    <a:pt x="816" y="214"/>
                    <a:pt x="462" y="214"/>
                    <a:pt x="106" y="214"/>
                  </a:cubicBezTo>
                  <a:cubicBezTo>
                    <a:pt x="106" y="219"/>
                    <a:pt x="106" y="224"/>
                    <a:pt x="106" y="230"/>
                  </a:cubicBezTo>
                  <a:cubicBezTo>
                    <a:pt x="106" y="521"/>
                    <a:pt x="106" y="812"/>
                    <a:pt x="105" y="1102"/>
                  </a:cubicBezTo>
                  <a:cubicBezTo>
                    <a:pt x="105" y="1141"/>
                    <a:pt x="125" y="1169"/>
                    <a:pt x="171" y="1168"/>
                  </a:cubicBezTo>
                  <a:cubicBezTo>
                    <a:pt x="338" y="1167"/>
                    <a:pt x="504" y="1168"/>
                    <a:pt x="671" y="1168"/>
                  </a:cubicBezTo>
                  <a:cubicBezTo>
                    <a:pt x="677" y="1168"/>
                    <a:pt x="683" y="1168"/>
                    <a:pt x="691" y="1168"/>
                  </a:cubicBezTo>
                  <a:close/>
                </a:path>
              </a:pathLst>
            </a:custGeom>
            <a:solidFill>
              <a:srgbClr val="0174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 b="1"/>
            </a:p>
          </p:txBody>
        </p:sp>
        <p:sp>
          <p:nvSpPr>
            <p:cNvPr id="10" name="Freeform 7"/>
            <p:cNvSpPr>
              <a:spLocks noEditPoints="1"/>
            </p:cNvSpPr>
            <p:nvPr/>
          </p:nvSpPr>
          <p:spPr bwMode="auto">
            <a:xfrm>
              <a:off x="2571440" y="3653665"/>
              <a:ext cx="569443" cy="567498"/>
            </a:xfrm>
            <a:custGeom>
              <a:avLst/>
              <a:gdLst>
                <a:gd name="T0" fmla="*/ 328 w 495"/>
                <a:gd name="T1" fmla="*/ 1 h 493"/>
                <a:gd name="T2" fmla="*/ 495 w 495"/>
                <a:gd name="T3" fmla="*/ 167 h 493"/>
                <a:gd name="T4" fmla="*/ 427 w 495"/>
                <a:gd name="T5" fmla="*/ 236 h 493"/>
                <a:gd name="T6" fmla="*/ 240 w 495"/>
                <a:gd name="T7" fmla="*/ 421 h 493"/>
                <a:gd name="T8" fmla="*/ 216 w 495"/>
                <a:gd name="T9" fmla="*/ 436 h 493"/>
                <a:gd name="T10" fmla="*/ 40 w 495"/>
                <a:gd name="T11" fmla="*/ 488 h 493"/>
                <a:gd name="T12" fmla="*/ 9 w 495"/>
                <a:gd name="T13" fmla="*/ 484 h 493"/>
                <a:gd name="T14" fmla="*/ 6 w 495"/>
                <a:gd name="T15" fmla="*/ 454 h 493"/>
                <a:gd name="T16" fmla="*/ 58 w 495"/>
                <a:gd name="T17" fmla="*/ 276 h 493"/>
                <a:gd name="T18" fmla="*/ 67 w 495"/>
                <a:gd name="T19" fmla="*/ 259 h 493"/>
                <a:gd name="T20" fmla="*/ 327 w 495"/>
                <a:gd name="T21" fmla="*/ 1 h 493"/>
                <a:gd name="T22" fmla="*/ 328 w 495"/>
                <a:gd name="T23" fmla="*/ 1 h 493"/>
                <a:gd name="T24" fmla="*/ 102 w 495"/>
                <a:gd name="T25" fmla="*/ 292 h 493"/>
                <a:gd name="T26" fmla="*/ 72 w 495"/>
                <a:gd name="T27" fmla="*/ 396 h 493"/>
                <a:gd name="T28" fmla="*/ 74 w 495"/>
                <a:gd name="T29" fmla="*/ 405 h 493"/>
                <a:gd name="T30" fmla="*/ 113 w 495"/>
                <a:gd name="T31" fmla="*/ 418 h 493"/>
                <a:gd name="T32" fmla="*/ 148 w 495"/>
                <a:gd name="T33" fmla="*/ 408 h 493"/>
                <a:gd name="T34" fmla="*/ 200 w 495"/>
                <a:gd name="T35" fmla="*/ 393 h 493"/>
                <a:gd name="T36" fmla="*/ 185 w 495"/>
                <a:gd name="T37" fmla="*/ 316 h 493"/>
                <a:gd name="T38" fmla="*/ 178 w 495"/>
                <a:gd name="T39" fmla="*/ 308 h 493"/>
                <a:gd name="T40" fmla="*/ 102 w 495"/>
                <a:gd name="T41" fmla="*/ 292 h 4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95" h="493">
                  <a:moveTo>
                    <a:pt x="328" y="1"/>
                  </a:moveTo>
                  <a:cubicBezTo>
                    <a:pt x="384" y="56"/>
                    <a:pt x="439" y="112"/>
                    <a:pt x="495" y="167"/>
                  </a:cubicBezTo>
                  <a:cubicBezTo>
                    <a:pt x="473" y="190"/>
                    <a:pt x="450" y="213"/>
                    <a:pt x="427" y="236"/>
                  </a:cubicBezTo>
                  <a:cubicBezTo>
                    <a:pt x="365" y="298"/>
                    <a:pt x="303" y="360"/>
                    <a:pt x="240" y="421"/>
                  </a:cubicBezTo>
                  <a:cubicBezTo>
                    <a:pt x="233" y="428"/>
                    <a:pt x="225" y="433"/>
                    <a:pt x="216" y="436"/>
                  </a:cubicBezTo>
                  <a:cubicBezTo>
                    <a:pt x="157" y="454"/>
                    <a:pt x="98" y="471"/>
                    <a:pt x="40" y="488"/>
                  </a:cubicBezTo>
                  <a:cubicBezTo>
                    <a:pt x="28" y="492"/>
                    <a:pt x="18" y="493"/>
                    <a:pt x="9" y="484"/>
                  </a:cubicBezTo>
                  <a:cubicBezTo>
                    <a:pt x="0" y="475"/>
                    <a:pt x="3" y="464"/>
                    <a:pt x="6" y="454"/>
                  </a:cubicBezTo>
                  <a:cubicBezTo>
                    <a:pt x="23" y="395"/>
                    <a:pt x="40" y="335"/>
                    <a:pt x="58" y="276"/>
                  </a:cubicBezTo>
                  <a:cubicBezTo>
                    <a:pt x="60" y="270"/>
                    <a:pt x="63" y="264"/>
                    <a:pt x="67" y="259"/>
                  </a:cubicBezTo>
                  <a:cubicBezTo>
                    <a:pt x="154" y="173"/>
                    <a:pt x="240" y="87"/>
                    <a:pt x="327" y="1"/>
                  </a:cubicBezTo>
                  <a:cubicBezTo>
                    <a:pt x="328" y="1"/>
                    <a:pt x="329" y="0"/>
                    <a:pt x="328" y="1"/>
                  </a:cubicBezTo>
                  <a:close/>
                  <a:moveTo>
                    <a:pt x="102" y="292"/>
                  </a:moveTo>
                  <a:cubicBezTo>
                    <a:pt x="91" y="327"/>
                    <a:pt x="81" y="362"/>
                    <a:pt x="72" y="396"/>
                  </a:cubicBezTo>
                  <a:cubicBezTo>
                    <a:pt x="71" y="399"/>
                    <a:pt x="72" y="403"/>
                    <a:pt x="74" y="405"/>
                  </a:cubicBezTo>
                  <a:cubicBezTo>
                    <a:pt x="87" y="423"/>
                    <a:pt x="92" y="425"/>
                    <a:pt x="113" y="418"/>
                  </a:cubicBezTo>
                  <a:cubicBezTo>
                    <a:pt x="125" y="415"/>
                    <a:pt x="136" y="411"/>
                    <a:pt x="148" y="408"/>
                  </a:cubicBezTo>
                  <a:cubicBezTo>
                    <a:pt x="165" y="403"/>
                    <a:pt x="182" y="398"/>
                    <a:pt x="200" y="393"/>
                  </a:cubicBezTo>
                  <a:cubicBezTo>
                    <a:pt x="195" y="365"/>
                    <a:pt x="190" y="341"/>
                    <a:pt x="185" y="316"/>
                  </a:cubicBezTo>
                  <a:cubicBezTo>
                    <a:pt x="185" y="313"/>
                    <a:pt x="181" y="309"/>
                    <a:pt x="178" y="308"/>
                  </a:cubicBezTo>
                  <a:cubicBezTo>
                    <a:pt x="153" y="302"/>
                    <a:pt x="128" y="297"/>
                    <a:pt x="102" y="292"/>
                  </a:cubicBezTo>
                  <a:close/>
                </a:path>
              </a:pathLst>
            </a:custGeom>
            <a:solidFill>
              <a:srgbClr val="0174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 b="1"/>
            </a:p>
          </p:txBody>
        </p:sp>
        <p:sp>
          <p:nvSpPr>
            <p:cNvPr id="11" name="Freeform 8"/>
            <p:cNvSpPr>
              <a:spLocks/>
            </p:cNvSpPr>
            <p:nvPr/>
          </p:nvSpPr>
          <p:spPr bwMode="auto">
            <a:xfrm>
              <a:off x="2262162" y="3371619"/>
              <a:ext cx="608346" cy="119627"/>
            </a:xfrm>
            <a:custGeom>
              <a:avLst/>
              <a:gdLst>
                <a:gd name="T0" fmla="*/ 0 w 529"/>
                <a:gd name="T1" fmla="*/ 104 h 104"/>
                <a:gd name="T2" fmla="*/ 0 w 529"/>
                <a:gd name="T3" fmla="*/ 0 h 104"/>
                <a:gd name="T4" fmla="*/ 529 w 529"/>
                <a:gd name="T5" fmla="*/ 0 h 104"/>
                <a:gd name="T6" fmla="*/ 529 w 529"/>
                <a:gd name="T7" fmla="*/ 104 h 104"/>
                <a:gd name="T8" fmla="*/ 0 w 529"/>
                <a:gd name="T9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9" h="104">
                  <a:moveTo>
                    <a:pt x="0" y="104"/>
                  </a:moveTo>
                  <a:cubicBezTo>
                    <a:pt x="0" y="69"/>
                    <a:pt x="0" y="35"/>
                    <a:pt x="0" y="0"/>
                  </a:cubicBezTo>
                  <a:cubicBezTo>
                    <a:pt x="177" y="0"/>
                    <a:pt x="352" y="0"/>
                    <a:pt x="529" y="0"/>
                  </a:cubicBezTo>
                  <a:cubicBezTo>
                    <a:pt x="529" y="35"/>
                    <a:pt x="529" y="69"/>
                    <a:pt x="529" y="104"/>
                  </a:cubicBezTo>
                  <a:cubicBezTo>
                    <a:pt x="353" y="104"/>
                    <a:pt x="177" y="104"/>
                    <a:pt x="0" y="104"/>
                  </a:cubicBezTo>
                  <a:close/>
                </a:path>
              </a:pathLst>
            </a:custGeom>
            <a:solidFill>
              <a:srgbClr val="0174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 b="1"/>
            </a:p>
          </p:txBody>
        </p:sp>
        <p:sp>
          <p:nvSpPr>
            <p:cNvPr id="12" name="Freeform 9"/>
            <p:cNvSpPr>
              <a:spLocks/>
            </p:cNvSpPr>
            <p:nvPr/>
          </p:nvSpPr>
          <p:spPr bwMode="auto">
            <a:xfrm>
              <a:off x="2263134" y="3127502"/>
              <a:ext cx="607373" cy="119627"/>
            </a:xfrm>
            <a:custGeom>
              <a:avLst/>
              <a:gdLst>
                <a:gd name="T0" fmla="*/ 528 w 528"/>
                <a:gd name="T1" fmla="*/ 0 h 104"/>
                <a:gd name="T2" fmla="*/ 528 w 528"/>
                <a:gd name="T3" fmla="*/ 104 h 104"/>
                <a:gd name="T4" fmla="*/ 0 w 528"/>
                <a:gd name="T5" fmla="*/ 104 h 104"/>
                <a:gd name="T6" fmla="*/ 0 w 528"/>
                <a:gd name="T7" fmla="*/ 0 h 104"/>
                <a:gd name="T8" fmla="*/ 528 w 528"/>
                <a:gd name="T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8" h="104">
                  <a:moveTo>
                    <a:pt x="528" y="0"/>
                  </a:moveTo>
                  <a:cubicBezTo>
                    <a:pt x="528" y="35"/>
                    <a:pt x="528" y="69"/>
                    <a:pt x="528" y="104"/>
                  </a:cubicBezTo>
                  <a:cubicBezTo>
                    <a:pt x="352" y="104"/>
                    <a:pt x="177" y="104"/>
                    <a:pt x="0" y="104"/>
                  </a:cubicBezTo>
                  <a:cubicBezTo>
                    <a:pt x="0" y="70"/>
                    <a:pt x="0" y="36"/>
                    <a:pt x="0" y="0"/>
                  </a:cubicBezTo>
                  <a:cubicBezTo>
                    <a:pt x="176" y="0"/>
                    <a:pt x="352" y="0"/>
                    <a:pt x="528" y="0"/>
                  </a:cubicBezTo>
                  <a:close/>
                </a:path>
              </a:pathLst>
            </a:custGeom>
            <a:solidFill>
              <a:srgbClr val="0174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 b="1"/>
            </a:p>
          </p:txBody>
        </p:sp>
        <p:sp>
          <p:nvSpPr>
            <p:cNvPr id="13" name="Freeform 10"/>
            <p:cNvSpPr>
              <a:spLocks/>
            </p:cNvSpPr>
            <p:nvPr/>
          </p:nvSpPr>
          <p:spPr bwMode="auto">
            <a:xfrm>
              <a:off x="2263134" y="3615735"/>
              <a:ext cx="549991" cy="120599"/>
            </a:xfrm>
            <a:custGeom>
              <a:avLst/>
              <a:gdLst>
                <a:gd name="T0" fmla="*/ 0 w 478"/>
                <a:gd name="T1" fmla="*/ 0 h 105"/>
                <a:gd name="T2" fmla="*/ 478 w 478"/>
                <a:gd name="T3" fmla="*/ 0 h 105"/>
                <a:gd name="T4" fmla="*/ 472 w 478"/>
                <a:gd name="T5" fmla="*/ 8 h 105"/>
                <a:gd name="T6" fmla="*/ 383 w 478"/>
                <a:gd name="T7" fmla="*/ 97 h 105"/>
                <a:gd name="T8" fmla="*/ 366 w 478"/>
                <a:gd name="T9" fmla="*/ 104 h 105"/>
                <a:gd name="T10" fmla="*/ 8 w 478"/>
                <a:gd name="T11" fmla="*/ 105 h 105"/>
                <a:gd name="T12" fmla="*/ 0 w 478"/>
                <a:gd name="T13" fmla="*/ 104 h 105"/>
                <a:gd name="T14" fmla="*/ 0 w 478"/>
                <a:gd name="T15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8" h="105">
                  <a:moveTo>
                    <a:pt x="0" y="0"/>
                  </a:moveTo>
                  <a:cubicBezTo>
                    <a:pt x="159" y="0"/>
                    <a:pt x="318" y="0"/>
                    <a:pt x="478" y="0"/>
                  </a:cubicBezTo>
                  <a:cubicBezTo>
                    <a:pt x="476" y="3"/>
                    <a:pt x="474" y="6"/>
                    <a:pt x="472" y="8"/>
                  </a:cubicBezTo>
                  <a:cubicBezTo>
                    <a:pt x="443" y="38"/>
                    <a:pt x="413" y="68"/>
                    <a:pt x="383" y="97"/>
                  </a:cubicBezTo>
                  <a:cubicBezTo>
                    <a:pt x="379" y="101"/>
                    <a:pt x="372" y="104"/>
                    <a:pt x="366" y="104"/>
                  </a:cubicBezTo>
                  <a:cubicBezTo>
                    <a:pt x="247" y="105"/>
                    <a:pt x="127" y="105"/>
                    <a:pt x="8" y="105"/>
                  </a:cubicBezTo>
                  <a:cubicBezTo>
                    <a:pt x="6" y="105"/>
                    <a:pt x="3" y="104"/>
                    <a:pt x="0" y="104"/>
                  </a:cubicBezTo>
                  <a:cubicBezTo>
                    <a:pt x="0" y="69"/>
                    <a:pt x="0" y="35"/>
                    <a:pt x="0" y="0"/>
                  </a:cubicBezTo>
                  <a:close/>
                </a:path>
              </a:pathLst>
            </a:custGeom>
            <a:solidFill>
              <a:srgbClr val="0174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 b="1"/>
            </a:p>
          </p:txBody>
        </p:sp>
        <p:sp>
          <p:nvSpPr>
            <p:cNvPr id="14" name="Freeform 11"/>
            <p:cNvSpPr>
              <a:spLocks/>
            </p:cNvSpPr>
            <p:nvPr/>
          </p:nvSpPr>
          <p:spPr bwMode="auto">
            <a:xfrm>
              <a:off x="3016880" y="3492218"/>
              <a:ext cx="283019" cy="281074"/>
            </a:xfrm>
            <a:custGeom>
              <a:avLst/>
              <a:gdLst>
                <a:gd name="T0" fmla="*/ 0 w 246"/>
                <a:gd name="T1" fmla="*/ 87 h 244"/>
                <a:gd name="T2" fmla="*/ 66 w 246"/>
                <a:gd name="T3" fmla="*/ 20 h 244"/>
                <a:gd name="T4" fmla="*/ 139 w 246"/>
                <a:gd name="T5" fmla="*/ 20 h 244"/>
                <a:gd name="T6" fmla="*/ 225 w 246"/>
                <a:gd name="T7" fmla="*/ 106 h 244"/>
                <a:gd name="T8" fmla="*/ 227 w 246"/>
                <a:gd name="T9" fmla="*/ 178 h 244"/>
                <a:gd name="T10" fmla="*/ 159 w 246"/>
                <a:gd name="T11" fmla="*/ 244 h 244"/>
                <a:gd name="T12" fmla="*/ 0 w 246"/>
                <a:gd name="T13" fmla="*/ 87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6" h="244">
                  <a:moveTo>
                    <a:pt x="0" y="87"/>
                  </a:moveTo>
                  <a:cubicBezTo>
                    <a:pt x="22" y="64"/>
                    <a:pt x="43" y="41"/>
                    <a:pt x="66" y="20"/>
                  </a:cubicBezTo>
                  <a:cubicBezTo>
                    <a:pt x="87" y="1"/>
                    <a:pt x="118" y="0"/>
                    <a:pt x="139" y="20"/>
                  </a:cubicBezTo>
                  <a:cubicBezTo>
                    <a:pt x="169" y="48"/>
                    <a:pt x="198" y="76"/>
                    <a:pt x="225" y="106"/>
                  </a:cubicBezTo>
                  <a:cubicBezTo>
                    <a:pt x="245" y="127"/>
                    <a:pt x="246" y="158"/>
                    <a:pt x="227" y="178"/>
                  </a:cubicBezTo>
                  <a:cubicBezTo>
                    <a:pt x="205" y="202"/>
                    <a:pt x="181" y="223"/>
                    <a:pt x="159" y="244"/>
                  </a:cubicBezTo>
                  <a:cubicBezTo>
                    <a:pt x="107" y="193"/>
                    <a:pt x="54" y="140"/>
                    <a:pt x="0" y="87"/>
                  </a:cubicBezTo>
                  <a:close/>
                </a:path>
              </a:pathLst>
            </a:custGeom>
            <a:solidFill>
              <a:srgbClr val="0174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 b="1"/>
            </a:p>
          </p:txBody>
        </p:sp>
        <p:sp>
          <p:nvSpPr>
            <p:cNvPr id="15" name="Freeform 12"/>
            <p:cNvSpPr>
              <a:spLocks/>
            </p:cNvSpPr>
            <p:nvPr/>
          </p:nvSpPr>
          <p:spPr bwMode="auto">
            <a:xfrm>
              <a:off x="2017073" y="3372591"/>
              <a:ext cx="119627" cy="117682"/>
            </a:xfrm>
            <a:custGeom>
              <a:avLst/>
              <a:gdLst>
                <a:gd name="T0" fmla="*/ 0 w 104"/>
                <a:gd name="T1" fmla="*/ 102 h 102"/>
                <a:gd name="T2" fmla="*/ 0 w 104"/>
                <a:gd name="T3" fmla="*/ 0 h 102"/>
                <a:gd name="T4" fmla="*/ 104 w 104"/>
                <a:gd name="T5" fmla="*/ 0 h 102"/>
                <a:gd name="T6" fmla="*/ 104 w 104"/>
                <a:gd name="T7" fmla="*/ 102 h 102"/>
                <a:gd name="T8" fmla="*/ 0 w 104"/>
                <a:gd name="T9" fmla="*/ 10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" h="102">
                  <a:moveTo>
                    <a:pt x="0" y="102"/>
                  </a:moveTo>
                  <a:cubicBezTo>
                    <a:pt x="0" y="68"/>
                    <a:pt x="0" y="34"/>
                    <a:pt x="0" y="0"/>
                  </a:cubicBezTo>
                  <a:cubicBezTo>
                    <a:pt x="35" y="0"/>
                    <a:pt x="69" y="0"/>
                    <a:pt x="104" y="0"/>
                  </a:cubicBezTo>
                  <a:cubicBezTo>
                    <a:pt x="104" y="34"/>
                    <a:pt x="104" y="67"/>
                    <a:pt x="104" y="102"/>
                  </a:cubicBezTo>
                  <a:cubicBezTo>
                    <a:pt x="70" y="102"/>
                    <a:pt x="36" y="102"/>
                    <a:pt x="0" y="102"/>
                  </a:cubicBezTo>
                  <a:close/>
                </a:path>
              </a:pathLst>
            </a:custGeom>
            <a:solidFill>
              <a:srgbClr val="0174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 b="1"/>
            </a:p>
          </p:txBody>
        </p:sp>
        <p:sp>
          <p:nvSpPr>
            <p:cNvPr id="16" name="Freeform 13"/>
            <p:cNvSpPr>
              <a:spLocks/>
            </p:cNvSpPr>
            <p:nvPr/>
          </p:nvSpPr>
          <p:spPr bwMode="auto">
            <a:xfrm>
              <a:off x="2018045" y="3128475"/>
              <a:ext cx="118654" cy="118654"/>
            </a:xfrm>
            <a:custGeom>
              <a:avLst/>
              <a:gdLst>
                <a:gd name="T0" fmla="*/ 103 w 103"/>
                <a:gd name="T1" fmla="*/ 103 h 103"/>
                <a:gd name="T2" fmla="*/ 0 w 103"/>
                <a:gd name="T3" fmla="*/ 103 h 103"/>
                <a:gd name="T4" fmla="*/ 0 w 103"/>
                <a:gd name="T5" fmla="*/ 0 h 103"/>
                <a:gd name="T6" fmla="*/ 103 w 103"/>
                <a:gd name="T7" fmla="*/ 0 h 103"/>
                <a:gd name="T8" fmla="*/ 103 w 103"/>
                <a:gd name="T9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03">
                  <a:moveTo>
                    <a:pt x="103" y="103"/>
                  </a:moveTo>
                  <a:cubicBezTo>
                    <a:pt x="68" y="103"/>
                    <a:pt x="34" y="103"/>
                    <a:pt x="0" y="103"/>
                  </a:cubicBezTo>
                  <a:cubicBezTo>
                    <a:pt x="0" y="68"/>
                    <a:pt x="0" y="35"/>
                    <a:pt x="0" y="0"/>
                  </a:cubicBezTo>
                  <a:cubicBezTo>
                    <a:pt x="34" y="0"/>
                    <a:pt x="68" y="0"/>
                    <a:pt x="103" y="0"/>
                  </a:cubicBezTo>
                  <a:cubicBezTo>
                    <a:pt x="103" y="34"/>
                    <a:pt x="103" y="68"/>
                    <a:pt x="103" y="103"/>
                  </a:cubicBezTo>
                  <a:close/>
                </a:path>
              </a:pathLst>
            </a:custGeom>
            <a:solidFill>
              <a:srgbClr val="0174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 b="1"/>
            </a:p>
          </p:txBody>
        </p:sp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2018045" y="3616708"/>
              <a:ext cx="118654" cy="118654"/>
            </a:xfrm>
            <a:custGeom>
              <a:avLst/>
              <a:gdLst>
                <a:gd name="T0" fmla="*/ 103 w 103"/>
                <a:gd name="T1" fmla="*/ 103 h 103"/>
                <a:gd name="T2" fmla="*/ 0 w 103"/>
                <a:gd name="T3" fmla="*/ 103 h 103"/>
                <a:gd name="T4" fmla="*/ 0 w 103"/>
                <a:gd name="T5" fmla="*/ 0 h 103"/>
                <a:gd name="T6" fmla="*/ 103 w 103"/>
                <a:gd name="T7" fmla="*/ 0 h 103"/>
                <a:gd name="T8" fmla="*/ 103 w 103"/>
                <a:gd name="T9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03">
                  <a:moveTo>
                    <a:pt x="103" y="103"/>
                  </a:moveTo>
                  <a:cubicBezTo>
                    <a:pt x="68" y="103"/>
                    <a:pt x="35" y="103"/>
                    <a:pt x="0" y="103"/>
                  </a:cubicBezTo>
                  <a:cubicBezTo>
                    <a:pt x="0" y="68"/>
                    <a:pt x="0" y="35"/>
                    <a:pt x="0" y="0"/>
                  </a:cubicBezTo>
                  <a:cubicBezTo>
                    <a:pt x="34" y="0"/>
                    <a:pt x="68" y="0"/>
                    <a:pt x="103" y="0"/>
                  </a:cubicBezTo>
                  <a:cubicBezTo>
                    <a:pt x="103" y="33"/>
                    <a:pt x="103" y="67"/>
                    <a:pt x="103" y="103"/>
                  </a:cubicBezTo>
                  <a:close/>
                </a:path>
              </a:pathLst>
            </a:custGeom>
            <a:solidFill>
              <a:srgbClr val="0174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 b="1"/>
            </a:p>
          </p:txBody>
        </p:sp>
      </p:grpSp>
      <p:sp>
        <p:nvSpPr>
          <p:cNvPr id="35" name="文本框 34"/>
          <p:cNvSpPr txBox="1"/>
          <p:nvPr/>
        </p:nvSpPr>
        <p:spPr>
          <a:xfrm>
            <a:off x="1281113" y="4137747"/>
            <a:ext cx="26574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spc="300">
                <a:solidFill>
                  <a:srgbClr val="0174A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CONTANTS</a:t>
            </a:r>
            <a:endParaRPr lang="zh-HK" altLang="en-US" sz="2800" b="1" spc="300" dirty="0">
              <a:solidFill>
                <a:srgbClr val="0174A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1D764FA3-2804-448B-A75B-9477FB3A212A}"/>
              </a:ext>
            </a:extLst>
          </p:cNvPr>
          <p:cNvSpPr/>
          <p:nvPr/>
        </p:nvSpPr>
        <p:spPr>
          <a:xfrm>
            <a:off x="-133787" y="240444"/>
            <a:ext cx="9283888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400" b="1" cap="none" spc="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PPT</a:t>
            </a:r>
            <a:r>
              <a:rPr lang="zh-CN" altLang="en-US" sz="2400" b="1" cap="none" spc="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结构：自上而下</a:t>
            </a:r>
            <a:endParaRPr lang="en-US" altLang="zh-CN" sz="2400" b="1" cap="none" spc="0" dirty="0">
              <a:ln w="0"/>
              <a:solidFill>
                <a:srgbClr val="FFC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zh-CN" altLang="en-US" sz="2400" b="1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本人尽力让</a:t>
            </a:r>
            <a:r>
              <a:rPr lang="en-US" altLang="zh-CN" sz="2400" b="1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PPT</a:t>
            </a:r>
            <a:r>
              <a:rPr lang="zh-CN" altLang="en-US" sz="2400" b="1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能给大家主观的理解，但是有些地方实在是没办法</a:t>
            </a:r>
            <a:endParaRPr lang="en-US" altLang="zh-CN" sz="2400" b="1" dirty="0">
              <a:ln w="0"/>
              <a:solidFill>
                <a:srgbClr val="FFC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altLang="zh-CN" sz="2400" b="1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FBI warning</a:t>
            </a:r>
            <a:r>
              <a:rPr lang="zh-CN" altLang="en-US" sz="2400" b="1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：</a:t>
            </a:r>
            <a:r>
              <a:rPr lang="en-US" altLang="zh-CN" sz="2400" b="1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PPT</a:t>
            </a:r>
            <a:r>
              <a:rPr lang="zh-CN" altLang="en-US" sz="2400" b="1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长达</a:t>
            </a:r>
            <a:r>
              <a:rPr lang="en-US" altLang="zh-CN" sz="2400" b="1" cap="none" spc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55</a:t>
            </a:r>
            <a:r>
              <a:rPr lang="zh-CN" altLang="en-US" sz="2400" b="1" cap="none" spc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页</a:t>
            </a:r>
            <a:r>
              <a:rPr lang="zh-CN" altLang="en-US" sz="2400" b="1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，内容很多，有些地方的证明会有些枯燥</a:t>
            </a:r>
          </a:p>
        </p:txBody>
      </p:sp>
    </p:spTree>
    <p:extLst>
      <p:ext uri="{BB962C8B-B14F-4D97-AF65-F5344CB8AC3E}">
        <p14:creationId xmlns:p14="http://schemas.microsoft.com/office/powerpoint/2010/main" val="895829150"/>
      </p:ext>
    </p:extLst>
  </p:cSld>
  <p:clrMapOvr>
    <a:masterClrMapping/>
  </p:clrMapOvr>
  <p:transition>
    <p:wip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0174AB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6F8D664-BDFB-4BB0-A643-A022260A626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6732" y="0"/>
            <a:ext cx="637268" cy="557154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1682AC47-2E1A-4EFB-A620-42EDADDFCB35}"/>
              </a:ext>
            </a:extLst>
          </p:cNvPr>
          <p:cNvSpPr/>
          <p:nvPr/>
        </p:nvSpPr>
        <p:spPr>
          <a:xfrm>
            <a:off x="0" y="33934"/>
            <a:ext cx="2039193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2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可以有多快</a:t>
            </a:r>
            <a:endParaRPr lang="zh-CN" altLang="en-US" sz="28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F50DDE77-810E-41EF-9568-DE2459BCED04}"/>
              </a:ext>
            </a:extLst>
          </p:cNvPr>
          <p:cNvSpPr/>
          <p:nvPr/>
        </p:nvSpPr>
        <p:spPr>
          <a:xfrm>
            <a:off x="1" y="557154"/>
            <a:ext cx="2969776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2400" b="1" cap="none" spc="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好久不见，甚是想念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A96282B-64A1-4DD2-BE76-AC2A6595A4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96006"/>
            <a:ext cx="3270312" cy="3606344"/>
          </a:xfrm>
          <a:prstGeom prst="rect">
            <a:avLst/>
          </a:prstGeom>
        </p:spPr>
      </p:pic>
      <p:grpSp>
        <p:nvGrpSpPr>
          <p:cNvPr id="9" name="组合 8">
            <a:extLst>
              <a:ext uri="{FF2B5EF4-FFF2-40B4-BE49-F238E27FC236}">
                <a16:creationId xmlns:a16="http://schemas.microsoft.com/office/drawing/2014/main" id="{F18AD282-D9D3-4DC4-9C01-96D5F84E7D00}"/>
              </a:ext>
            </a:extLst>
          </p:cNvPr>
          <p:cNvGrpSpPr/>
          <p:nvPr/>
        </p:nvGrpSpPr>
        <p:grpSpPr>
          <a:xfrm>
            <a:off x="4639015" y="2145938"/>
            <a:ext cx="2969083" cy="2544658"/>
            <a:chOff x="4639015" y="2145938"/>
            <a:chExt cx="2969083" cy="2544658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41FC0210-EF56-4B43-9912-4FB643BA78F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72148" y="2145938"/>
              <a:ext cx="2419350" cy="1866900"/>
            </a:xfrm>
            <a:prstGeom prst="rect">
              <a:avLst/>
            </a:prstGeom>
          </p:spPr>
        </p:pic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6A9FB982-3D62-45BC-859A-A14AA5EB891B}"/>
                </a:ext>
              </a:extLst>
            </p:cNvPr>
            <p:cNvSpPr/>
            <p:nvPr/>
          </p:nvSpPr>
          <p:spPr>
            <a:xfrm>
              <a:off x="4639015" y="4228931"/>
              <a:ext cx="2969083" cy="46166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CN" altLang="en-US" sz="2400" b="1" cap="none" spc="0" dirty="0">
                  <a:ln w="0"/>
                  <a:solidFill>
                    <a:srgbClr val="FFC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你以为就这么一点吗</a:t>
              </a:r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42870BC7-6C07-49D2-9C4F-E5D6D4CA4E70}"/>
              </a:ext>
            </a:extLst>
          </p:cNvPr>
          <p:cNvGrpSpPr/>
          <p:nvPr/>
        </p:nvGrpSpPr>
        <p:grpSpPr>
          <a:xfrm>
            <a:off x="3446867" y="567169"/>
            <a:ext cx="5400047" cy="6645012"/>
            <a:chOff x="3446867" y="567169"/>
            <a:chExt cx="5400047" cy="6645012"/>
          </a:xfrm>
        </p:grpSpPr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E5ED9E6F-18ED-47BC-8A75-6BD1D22E9D8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515979" y="594005"/>
              <a:ext cx="4330935" cy="6317158"/>
            </a:xfrm>
            <a:prstGeom prst="rect">
              <a:avLst/>
            </a:prstGeom>
          </p:spPr>
        </p:pic>
        <p:sp>
          <p:nvSpPr>
            <p:cNvPr id="16" name="箭头: 上 15">
              <a:extLst>
                <a:ext uri="{FF2B5EF4-FFF2-40B4-BE49-F238E27FC236}">
                  <a16:creationId xmlns:a16="http://schemas.microsoft.com/office/drawing/2014/main" id="{7183C34A-5422-48D1-9399-0AEA45887361}"/>
                </a:ext>
              </a:extLst>
            </p:cNvPr>
            <p:cNvSpPr/>
            <p:nvPr/>
          </p:nvSpPr>
          <p:spPr>
            <a:xfrm rot="1577777">
              <a:off x="3492850" y="567169"/>
              <a:ext cx="280962" cy="4282794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箭头: 上 16">
              <a:extLst>
                <a:ext uri="{FF2B5EF4-FFF2-40B4-BE49-F238E27FC236}">
                  <a16:creationId xmlns:a16="http://schemas.microsoft.com/office/drawing/2014/main" id="{410119C0-4648-4C3F-A906-66D3E975FDCB}"/>
                </a:ext>
              </a:extLst>
            </p:cNvPr>
            <p:cNvSpPr/>
            <p:nvPr/>
          </p:nvSpPr>
          <p:spPr>
            <a:xfrm rot="8198113">
              <a:off x="3446867" y="4513540"/>
              <a:ext cx="280962" cy="2698641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D3A5109E-8418-4631-AAF0-1091A173A531}"/>
                </a:ext>
              </a:extLst>
            </p:cNvPr>
            <p:cNvSpPr/>
            <p:nvPr/>
          </p:nvSpPr>
          <p:spPr>
            <a:xfrm>
              <a:off x="3920811" y="3032945"/>
              <a:ext cx="553998" cy="2213106"/>
            </a:xfrm>
            <a:prstGeom prst="rect">
              <a:avLst/>
            </a:prstGeom>
            <a:noFill/>
          </p:spPr>
          <p:txBody>
            <a:bodyPr vert="eaVert" wrap="none" lIns="91440" tIns="45720" rIns="91440" bIns="45720">
              <a:spAutoFit/>
            </a:bodyPr>
            <a:lstStyle/>
            <a:p>
              <a:pPr algn="ctr"/>
              <a:r>
                <a:rPr lang="zh-CN" altLang="en-US" sz="2400" b="1" cap="none" spc="0" dirty="0">
                  <a:ln w="0"/>
                  <a:solidFill>
                    <a:srgbClr val="00B05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放大放大再放大</a:t>
              </a:r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0B502DE5-DECF-4963-BEF0-1F22F7D20C6B}"/>
              </a:ext>
            </a:extLst>
          </p:cNvPr>
          <p:cNvGrpSpPr/>
          <p:nvPr/>
        </p:nvGrpSpPr>
        <p:grpSpPr>
          <a:xfrm>
            <a:off x="-57898" y="1091703"/>
            <a:ext cx="4822787" cy="4265460"/>
            <a:chOff x="-57898" y="1091703"/>
            <a:chExt cx="4822787" cy="4265460"/>
          </a:xfrm>
        </p:grpSpPr>
        <p:sp>
          <p:nvSpPr>
            <p:cNvPr id="2" name="箭头: 手杖形 1">
              <a:extLst>
                <a:ext uri="{FF2B5EF4-FFF2-40B4-BE49-F238E27FC236}">
                  <a16:creationId xmlns:a16="http://schemas.microsoft.com/office/drawing/2014/main" id="{3CCD9DEF-A7DC-4D05-9F80-3109EBE2BB91}"/>
                </a:ext>
              </a:extLst>
            </p:cNvPr>
            <p:cNvSpPr/>
            <p:nvPr/>
          </p:nvSpPr>
          <p:spPr>
            <a:xfrm rot="5400000">
              <a:off x="2413956" y="2147880"/>
              <a:ext cx="1549845" cy="553998"/>
            </a:xfrm>
            <a:prstGeom prst="uturnArrow">
              <a:avLst>
                <a:gd name="adj1" fmla="val 18071"/>
                <a:gd name="adj2" fmla="val 22912"/>
                <a:gd name="adj3" fmla="val 30469"/>
                <a:gd name="adj4" fmla="val 43750"/>
                <a:gd name="adj5" fmla="val 70177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矩形 19">
                  <a:extLst>
                    <a:ext uri="{FF2B5EF4-FFF2-40B4-BE49-F238E27FC236}">
                      <a16:creationId xmlns:a16="http://schemas.microsoft.com/office/drawing/2014/main" id="{62B62872-5EC0-4BCA-B77E-B83C6ADCA82C}"/>
                    </a:ext>
                  </a:extLst>
                </p:cNvPr>
                <p:cNvSpPr/>
                <p:nvPr/>
              </p:nvSpPr>
              <p:spPr>
                <a:xfrm>
                  <a:off x="-57898" y="1091703"/>
                  <a:ext cx="3270311" cy="681982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1" i="1" cap="none" spc="0" smtClean="0">
                            <a:ln w="0"/>
                            <a:solidFill>
                              <a:srgbClr val="FFC000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𝑶</m:t>
                        </m:r>
                        <m:d>
                          <m:dPr>
                            <m:ctrlPr>
                              <a:rPr lang="en-US" altLang="zh-CN" b="1" i="1" cap="none" spc="0" smtClean="0">
                                <a:ln w="0"/>
                                <a:solidFill>
                                  <a:srgbClr val="FFC000"/>
                                </a:solidFill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1" i="1" cap="none" spc="0" smtClean="0">
                                <a:ln w="0"/>
                                <a:solidFill>
                                  <a:srgbClr val="FFC000"/>
                                </a:solidFill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𝑫</m:t>
                            </m:r>
                            <m:d>
                              <m:dPr>
                                <m:ctrlPr>
                                  <a:rPr lang="en-US" altLang="zh-CN" b="1" i="1" cap="none" spc="0" smtClean="0">
                                    <a:ln w="0"/>
                                    <a:solidFill>
                                      <a:srgbClr val="FFC000"/>
                                    </a:solidFill>
                                    <a:effectLst>
                                      <a:outerShdw blurRad="38100" dist="19050" dir="2700000" algn="tl" rotWithShape="0">
                                        <a:schemeClr val="dk1">
                                          <a:alpha val="40000"/>
                                        </a:scheme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b="1" i="1" cap="none" spc="0" smtClean="0">
                                    <a:ln w="0"/>
                                    <a:solidFill>
                                      <a:srgbClr val="FFC000"/>
                                    </a:solidFill>
                                    <a:effectLst>
                                      <a:outerShdw blurRad="38100" dist="19050" dir="2700000" algn="tl" rotWithShape="0">
                                        <a:schemeClr val="dk1">
                                          <a:alpha val="40000"/>
                                        </a:scheme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e>
                            </m:d>
                          </m:e>
                        </m:d>
                        <m:r>
                          <a:rPr lang="en-US" altLang="zh-CN" b="1" i="1" cap="none" spc="0" smtClean="0">
                            <a:ln w="0"/>
                            <a:solidFill>
                              <a:srgbClr val="FFC000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b="1" i="1" cap="none" spc="0" smtClean="0">
                            <a:ln w="0"/>
                            <a:solidFill>
                              <a:srgbClr val="FFC000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𝑶</m:t>
                        </m:r>
                        <m:r>
                          <a:rPr lang="en-US" altLang="zh-CN" b="1" i="1" cap="none" spc="0" smtClean="0">
                            <a:ln w="0"/>
                            <a:solidFill>
                              <a:srgbClr val="FFC000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1" i="1" cap="none" spc="0" smtClean="0">
                            <a:ln w="0"/>
                            <a:solidFill>
                              <a:srgbClr val="FFC000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zh-CN" b="1" i="1" cap="none" spc="0" smtClean="0">
                            <a:ln w="0"/>
                            <a:solidFill>
                              <a:srgbClr val="FFC000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altLang="zh-CN" b="1" cap="none" spc="0" dirty="0">
                    <a:ln w="0"/>
                    <a:solidFill>
                      <a:srgbClr val="FFC00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  <a:p>
                  <a:pPr algn="ctr"/>
                  <a:r>
                    <a:rPr lang="zh-CN" altLang="en-US" b="1" cap="none" spc="0" dirty="0">
                      <a:ln w="0"/>
                      <a:solidFill>
                        <a:srgbClr val="FFC000"/>
                      </a:solidFill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</a:rPr>
                    <a:t>基本就是循环（不含冲突处理）</a:t>
                  </a:r>
                </a:p>
              </p:txBody>
            </p:sp>
          </mc:Choice>
          <mc:Fallback xmlns="">
            <p:sp>
              <p:nvSpPr>
                <p:cNvPr id="20" name="矩形 19">
                  <a:extLst>
                    <a:ext uri="{FF2B5EF4-FFF2-40B4-BE49-F238E27FC236}">
                      <a16:creationId xmlns:a16="http://schemas.microsoft.com/office/drawing/2014/main" id="{62B62872-5EC0-4BCA-B77E-B83C6ADCA82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57898" y="1091703"/>
                  <a:ext cx="3270311" cy="681982"/>
                </a:xfrm>
                <a:prstGeom prst="rect">
                  <a:avLst/>
                </a:prstGeom>
                <a:blipFill>
                  <a:blip r:embed="rId7"/>
                  <a:stretch>
                    <a:fillRect l="-4104" r="-4291" b="-1428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" name="箭头: 右 3">
              <a:extLst>
                <a:ext uri="{FF2B5EF4-FFF2-40B4-BE49-F238E27FC236}">
                  <a16:creationId xmlns:a16="http://schemas.microsoft.com/office/drawing/2014/main" id="{D88B8CC6-EE90-489A-B961-2C36EBF8E089}"/>
                </a:ext>
              </a:extLst>
            </p:cNvPr>
            <p:cNvSpPr/>
            <p:nvPr/>
          </p:nvSpPr>
          <p:spPr>
            <a:xfrm rot="20908561">
              <a:off x="3111803" y="1291714"/>
              <a:ext cx="1653086" cy="195083"/>
            </a:xfrm>
            <a:prstGeom prst="rightArrow">
              <a:avLst/>
            </a:prstGeom>
            <a:solidFill>
              <a:srgbClr val="92D1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箭头: 右 20">
              <a:extLst>
                <a:ext uri="{FF2B5EF4-FFF2-40B4-BE49-F238E27FC236}">
                  <a16:creationId xmlns:a16="http://schemas.microsoft.com/office/drawing/2014/main" id="{2227FD0C-5FC8-47B8-B8D9-096A852F2ABB}"/>
                </a:ext>
              </a:extLst>
            </p:cNvPr>
            <p:cNvSpPr/>
            <p:nvPr/>
          </p:nvSpPr>
          <p:spPr>
            <a:xfrm rot="3307827">
              <a:off x="1926382" y="3318593"/>
              <a:ext cx="3879063" cy="198078"/>
            </a:xfrm>
            <a:prstGeom prst="rightArrow">
              <a:avLst/>
            </a:prstGeom>
            <a:solidFill>
              <a:srgbClr val="92D1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286648C5-13A4-4C8D-8B1B-C41AAC848ACB}"/>
              </a:ext>
            </a:extLst>
          </p:cNvPr>
          <p:cNvGrpSpPr/>
          <p:nvPr/>
        </p:nvGrpSpPr>
        <p:grpSpPr>
          <a:xfrm>
            <a:off x="-33622" y="1516372"/>
            <a:ext cx="8764928" cy="5273486"/>
            <a:chOff x="-33622" y="1516372"/>
            <a:chExt cx="8764928" cy="5273486"/>
          </a:xfrm>
        </p:grpSpPr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D030C6B3-21A5-45ED-B232-38F15AB1B8ED}"/>
                </a:ext>
              </a:extLst>
            </p:cNvPr>
            <p:cNvSpPr/>
            <p:nvPr/>
          </p:nvSpPr>
          <p:spPr>
            <a:xfrm>
              <a:off x="4615976" y="1516372"/>
              <a:ext cx="4115330" cy="2432541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箭头: 右 22">
              <a:extLst>
                <a:ext uri="{FF2B5EF4-FFF2-40B4-BE49-F238E27FC236}">
                  <a16:creationId xmlns:a16="http://schemas.microsoft.com/office/drawing/2014/main" id="{9258AFC3-ABE4-43E4-BB7B-C082FC9B4088}"/>
                </a:ext>
              </a:extLst>
            </p:cNvPr>
            <p:cNvSpPr/>
            <p:nvPr/>
          </p:nvSpPr>
          <p:spPr>
            <a:xfrm rot="8051684">
              <a:off x="919052" y="4102111"/>
              <a:ext cx="4247133" cy="359714"/>
            </a:xfrm>
            <a:prstGeom prst="righ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68226ADB-BBBA-4898-8AB6-4637282D1AFA}"/>
                </a:ext>
              </a:extLst>
            </p:cNvPr>
            <p:cNvSpPr/>
            <p:nvPr/>
          </p:nvSpPr>
          <p:spPr>
            <a:xfrm>
              <a:off x="-33622" y="5958861"/>
              <a:ext cx="2969776" cy="83099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2400" b="1" cap="none" spc="0" dirty="0">
                  <a:ln w="0"/>
                  <a:solidFill>
                    <a:srgbClr val="FF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主要的麻烦</a:t>
              </a:r>
              <a:endParaRPr lang="en-US" altLang="zh-CN" sz="2400" b="1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pPr algn="ctr"/>
              <a:r>
                <a:rPr lang="zh-CN" altLang="en-US" sz="2400" b="1" cap="none" spc="0" dirty="0">
                  <a:ln w="0"/>
                  <a:solidFill>
                    <a:srgbClr val="FF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两个堆的合并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09148933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0174AB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6F8D664-BDFB-4BB0-A643-A022260A626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6732" y="0"/>
            <a:ext cx="637268" cy="557154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1682AC47-2E1A-4EFB-A620-42EDADDFCB35}"/>
              </a:ext>
            </a:extLst>
          </p:cNvPr>
          <p:cNvSpPr/>
          <p:nvPr/>
        </p:nvSpPr>
        <p:spPr>
          <a:xfrm>
            <a:off x="0" y="33934"/>
            <a:ext cx="7905992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28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虽然不想在</a:t>
            </a:r>
            <a:r>
              <a:rPr lang="en-US" altLang="zh-CN" sz="28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ppt</a:t>
            </a:r>
            <a:r>
              <a:rPr lang="zh-CN" altLang="en-US" sz="28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上放这么多字，但实在是没办法了</a:t>
            </a: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08E6775A-4FA7-482C-99A0-2143C3B966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1088"/>
            <a:ext cx="4330935" cy="6317158"/>
          </a:xfrm>
          <a:prstGeom prst="rect">
            <a:avLst/>
          </a:prstGeom>
        </p:spPr>
      </p:pic>
      <p:sp>
        <p:nvSpPr>
          <p:cNvPr id="26" name="矩形 25">
            <a:extLst>
              <a:ext uri="{FF2B5EF4-FFF2-40B4-BE49-F238E27FC236}">
                <a16:creationId xmlns:a16="http://schemas.microsoft.com/office/drawing/2014/main" id="{5CEDDBB3-600C-4838-9318-C26E5C4627EA}"/>
              </a:ext>
            </a:extLst>
          </p:cNvPr>
          <p:cNvSpPr/>
          <p:nvPr/>
        </p:nvSpPr>
        <p:spPr>
          <a:xfrm>
            <a:off x="54608" y="1505740"/>
            <a:ext cx="4134619" cy="239109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605CE7EF-6E5D-4F76-B076-EC1181256F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133" y="5596144"/>
            <a:ext cx="7484008" cy="1227922"/>
          </a:xfrm>
          <a:prstGeom prst="rect">
            <a:avLst/>
          </a:prstGeom>
          <a:effectLst>
            <a:outerShdw blurRad="50800" dist="50800" dir="5400000" sx="104000" sy="104000" algn="ctr" rotWithShape="0">
              <a:srgbClr val="000000"/>
            </a:outerShdw>
          </a:effectLst>
        </p:spPr>
      </p:pic>
      <p:sp>
        <p:nvSpPr>
          <p:cNvPr id="28" name="矩形 27">
            <a:extLst>
              <a:ext uri="{FF2B5EF4-FFF2-40B4-BE49-F238E27FC236}">
                <a16:creationId xmlns:a16="http://schemas.microsoft.com/office/drawing/2014/main" id="{A7D4C5FF-456C-46EA-9FE0-F1B0FFAF460B}"/>
              </a:ext>
            </a:extLst>
          </p:cNvPr>
          <p:cNvSpPr/>
          <p:nvPr/>
        </p:nvSpPr>
        <p:spPr>
          <a:xfrm>
            <a:off x="4572000" y="477410"/>
            <a:ext cx="3971260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2400" b="1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FBI warning</a:t>
            </a:r>
            <a:r>
              <a:rPr lang="zh-CN" altLang="en-US" sz="2400" b="1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：</a:t>
            </a:r>
            <a:endParaRPr lang="en-US" altLang="zh-CN" sz="2400" b="1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zh-CN" altLang="en-US" sz="2400" b="1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一大波无聊的分析即将到来</a:t>
            </a:r>
            <a:endParaRPr lang="zh-CN" altLang="en-US" sz="2400" b="1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D32BE845-D2DD-40CB-9245-912D0562D132}"/>
                  </a:ext>
                </a:extLst>
              </p:cNvPr>
              <p:cNvSpPr/>
              <p:nvPr/>
            </p:nvSpPr>
            <p:spPr>
              <a:xfrm>
                <a:off x="4243834" y="1154624"/>
                <a:ext cx="4845557" cy="1569660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zh-CN" altLang="en-US" sz="2400" b="1" cap="none" spc="0" dirty="0">
                    <a:ln w="0"/>
                    <a:solidFill>
                      <a:srgbClr val="FFC00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原来根链表有</a:t>
                </a:r>
                <a14:m>
                  <m:oMath xmlns:m="http://schemas.openxmlformats.org/officeDocument/2006/math">
                    <m:r>
                      <a:rPr lang="en-US" altLang="zh-CN" sz="2400" b="1" i="1" cap="none" spc="0" smtClean="0">
                        <a:ln w="0"/>
                        <a:solidFill>
                          <a:srgbClr val="FFC00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US" altLang="zh-CN" sz="2400" b="1" i="1" cap="none" spc="0" smtClean="0">
                        <a:ln w="0"/>
                        <a:solidFill>
                          <a:srgbClr val="FFC00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b="1" i="1" cap="none" spc="0" smtClean="0">
                        <a:ln w="0"/>
                        <a:solidFill>
                          <a:srgbClr val="FFC00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𝑯</m:t>
                    </m:r>
                    <m:r>
                      <a:rPr lang="en-US" altLang="zh-CN" sz="2400" b="1" i="1" cap="none" spc="0" smtClean="0">
                        <a:ln w="0"/>
                        <a:solidFill>
                          <a:srgbClr val="FFC00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)</m:t>
                    </m:r>
                    <m:r>
                      <a:rPr lang="zh-CN" altLang="en-US" sz="2400" b="1" i="1" smtClean="0">
                        <a:ln w="0"/>
                        <a:solidFill>
                          <a:srgbClr val="FFC00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个</m:t>
                    </m:r>
                  </m:oMath>
                </a14:m>
                <a:r>
                  <a:rPr lang="zh-CN" altLang="en-US" sz="2400" b="1" cap="none" spc="0" dirty="0">
                    <a:ln w="0"/>
                    <a:solidFill>
                      <a:srgbClr val="FFC00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堆，由于在去掉</a:t>
                </a:r>
                <a:r>
                  <a:rPr lang="zh-CN" altLang="en-US" sz="2400" b="1" dirty="0">
                    <a:ln w="0"/>
                    <a:solidFill>
                      <a:srgbClr val="FFC00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最小节点</a:t>
                </a:r>
                <a:r>
                  <a:rPr lang="en-US" altLang="zh-CN" sz="2400" b="1" dirty="0">
                    <a:ln w="0"/>
                    <a:solidFill>
                      <a:srgbClr val="FFC00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x</a:t>
                </a:r>
                <a:r>
                  <a:rPr lang="zh-CN" altLang="en-US" sz="2400" b="1" dirty="0">
                    <a:ln w="0"/>
                    <a:solidFill>
                      <a:srgbClr val="FFC00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后，</a:t>
                </a:r>
                <a:r>
                  <a:rPr lang="en-US" altLang="zh-CN" sz="2400" b="1" dirty="0">
                    <a:ln w="0"/>
                    <a:solidFill>
                      <a:srgbClr val="FFC00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x</a:t>
                </a:r>
                <a:r>
                  <a:rPr lang="zh-CN" altLang="en-US" sz="2400" b="1" dirty="0">
                    <a:ln w="0"/>
                    <a:solidFill>
                      <a:srgbClr val="FFC00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的后代都加入到根链表中，所以根链表后面最多有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ln w="0"/>
                        <a:solidFill>
                          <a:srgbClr val="FFC00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𝒕</m:t>
                    </m:r>
                    <m:d>
                      <m:dPr>
                        <m:ctrlPr>
                          <a:rPr lang="en-US" altLang="zh-CN" sz="2400" b="1" i="1">
                            <a:ln w="0"/>
                            <a:solidFill>
                              <a:srgbClr val="FFC000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1" i="1">
                            <a:ln w="0"/>
                            <a:solidFill>
                              <a:srgbClr val="FFC000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</m:d>
                    <m:r>
                      <a:rPr lang="en-US" altLang="zh-CN" sz="2400" b="1" i="1" smtClean="0">
                        <a:ln w="0"/>
                        <a:solidFill>
                          <a:srgbClr val="FFC00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400" b="1" i="1" smtClean="0">
                        <a:ln w="0"/>
                        <a:solidFill>
                          <a:srgbClr val="FFC00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𝑫</m:t>
                    </m:r>
                    <m:d>
                      <m:dPr>
                        <m:ctrlPr>
                          <a:rPr lang="en-US" altLang="zh-CN" sz="2400" b="1" i="1" smtClean="0">
                            <a:ln w="0"/>
                            <a:solidFill>
                              <a:srgbClr val="FFC000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1" i="1" smtClean="0">
                            <a:ln w="0"/>
                            <a:solidFill>
                              <a:srgbClr val="FFC000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</m:d>
                    <m:r>
                      <a:rPr lang="en-US" altLang="zh-CN" sz="2400" b="1" i="1" smtClean="0">
                        <a:ln w="0"/>
                        <a:solidFill>
                          <a:srgbClr val="FFC00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2400" b="1" i="1" smtClean="0">
                        <a:ln w="0"/>
                        <a:solidFill>
                          <a:srgbClr val="FFC00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zh-CN" altLang="en-US" sz="2400" b="1" cap="none" spc="0" dirty="0">
                    <a:ln w="0"/>
                    <a:solidFill>
                      <a:srgbClr val="FFC00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个堆</a:t>
                </a:r>
              </a:p>
            </p:txBody>
          </p:sp>
        </mc:Choice>
        <mc:Fallback xmlns=""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D32BE845-D2DD-40CB-9245-912D0562D1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3834" y="1154624"/>
                <a:ext cx="4845557" cy="1569660"/>
              </a:xfrm>
              <a:prstGeom prst="rect">
                <a:avLst/>
              </a:prstGeom>
              <a:blipFill>
                <a:blip r:embed="rId5"/>
                <a:stretch>
                  <a:fillRect l="-1761" t="-5039" r="-2013" b="-814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E1C89F5B-4E58-4BBE-A7C8-FCC6A8BF572D}"/>
                  </a:ext>
                </a:extLst>
              </p:cNvPr>
              <p:cNvSpPr/>
              <p:nvPr/>
            </p:nvSpPr>
            <p:spPr>
              <a:xfrm>
                <a:off x="4287385" y="3007718"/>
                <a:ext cx="4845557" cy="1569660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zh-CN" altLang="en-US" sz="2400" b="1" dirty="0">
                    <a:ln w="0"/>
                    <a:solidFill>
                      <a:srgbClr val="FFC00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在对根链表进行</a:t>
                </a:r>
                <a:r>
                  <a:rPr lang="en-US" altLang="zh-CN" sz="2400" b="1" dirty="0">
                    <a:ln w="0"/>
                    <a:solidFill>
                      <a:srgbClr val="FFC00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consolidate</a:t>
                </a:r>
                <a:r>
                  <a:rPr lang="zh-CN" altLang="en-US" sz="2400" b="1" dirty="0">
                    <a:ln w="0"/>
                    <a:solidFill>
                      <a:srgbClr val="FFC00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时，每次检查至多进行一次合并，所以总共最多进行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ln w="0"/>
                        <a:solidFill>
                          <a:srgbClr val="FFC00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𝒕</m:t>
                    </m:r>
                    <m:d>
                      <m:dPr>
                        <m:ctrlPr>
                          <a:rPr lang="en-US" altLang="zh-CN" sz="2400" b="1" i="1">
                            <a:ln w="0"/>
                            <a:solidFill>
                              <a:srgbClr val="FFC000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1" i="1">
                            <a:ln w="0"/>
                            <a:solidFill>
                              <a:srgbClr val="FFC000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</m:d>
                    <m:r>
                      <a:rPr lang="en-US" altLang="zh-CN" sz="2400" b="1" i="1">
                        <a:ln w="0"/>
                        <a:solidFill>
                          <a:srgbClr val="FFC00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400" b="1" i="1">
                        <a:ln w="0"/>
                        <a:solidFill>
                          <a:srgbClr val="FFC00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𝑫</m:t>
                    </m:r>
                    <m:d>
                      <m:dPr>
                        <m:ctrlPr>
                          <a:rPr lang="en-US" altLang="zh-CN" sz="2400" b="1" i="1">
                            <a:ln w="0"/>
                            <a:solidFill>
                              <a:srgbClr val="FFC000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1" i="1">
                            <a:ln w="0"/>
                            <a:solidFill>
                              <a:srgbClr val="FFC000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</m:d>
                    <m:r>
                      <a:rPr lang="en-US" altLang="zh-CN" sz="2400" b="1" i="1">
                        <a:ln w="0"/>
                        <a:solidFill>
                          <a:srgbClr val="FFC00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2400" b="1" i="1" smtClean="0">
                        <a:ln w="0"/>
                        <a:solidFill>
                          <a:srgbClr val="FFC00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𝟐</m:t>
                    </m:r>
                  </m:oMath>
                </a14:m>
                <a:r>
                  <a:rPr lang="zh-CN" altLang="en-US" sz="2400" b="1" cap="none" spc="0" dirty="0">
                    <a:ln w="0"/>
                    <a:solidFill>
                      <a:srgbClr val="FFC00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次合并，</a:t>
                </a:r>
                <a:endParaRPr lang="en-US" altLang="zh-CN" sz="2400" b="1" cap="none" spc="0" dirty="0">
                  <a:ln w="0"/>
                  <a:solidFill>
                    <a:srgbClr val="FFC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  <a:p>
                <a:pPr algn="ctr"/>
                <a:r>
                  <a:rPr lang="zh-CN" altLang="en-US" sz="2400" b="1" dirty="0">
                    <a:ln w="0"/>
                    <a:solidFill>
                      <a:srgbClr val="FFC00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所以</a:t>
                </a:r>
                <a:r>
                  <a:rPr lang="zh-CN" altLang="en-US" sz="2400" b="1" dirty="0">
                    <a:ln w="0"/>
                    <a:solidFill>
                      <a:srgbClr val="FF000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实际工作量为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ln w="0"/>
                        <a:solidFill>
                          <a:srgbClr val="FF000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𝑶</m:t>
                    </m:r>
                    <m:r>
                      <a:rPr lang="en-US" altLang="zh-CN" sz="2400" b="1" i="1" smtClean="0">
                        <a:ln w="0"/>
                        <a:solidFill>
                          <a:srgbClr val="FF000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b="1" i="1" smtClean="0">
                        <a:ln w="0"/>
                        <a:solidFill>
                          <a:srgbClr val="FF000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𝒕</m:t>
                    </m:r>
                    <m:d>
                      <m:dPr>
                        <m:ctrlPr>
                          <a:rPr lang="en-US" altLang="zh-CN" sz="2400" b="1" i="1" smtClean="0">
                            <a:ln w="0"/>
                            <a:solidFill>
                              <a:srgbClr val="FF0000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1" i="1" smtClean="0">
                            <a:ln w="0"/>
                            <a:solidFill>
                              <a:srgbClr val="FF0000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</m:d>
                    <m:r>
                      <a:rPr lang="en-US" altLang="zh-CN" sz="2400" b="1" i="1" smtClean="0">
                        <a:ln w="0"/>
                        <a:solidFill>
                          <a:srgbClr val="FF000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400" b="1" i="1" smtClean="0">
                        <a:ln w="0"/>
                        <a:solidFill>
                          <a:srgbClr val="FF000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𝑫</m:t>
                    </m:r>
                    <m:d>
                      <m:dPr>
                        <m:ctrlPr>
                          <a:rPr lang="en-US" altLang="zh-CN" sz="2400" b="1" i="1" smtClean="0">
                            <a:ln w="0"/>
                            <a:solidFill>
                              <a:srgbClr val="FF0000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1" i="1" smtClean="0">
                            <a:ln w="0"/>
                            <a:solidFill>
                              <a:srgbClr val="FF0000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</m:d>
                    <m:r>
                      <a:rPr lang="en-US" altLang="zh-CN" sz="2400" b="1" i="1" smtClean="0">
                        <a:ln w="0"/>
                        <a:solidFill>
                          <a:srgbClr val="FF000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sz="2400" b="1" cap="none" spc="0" dirty="0">
                  <a:ln w="0"/>
                  <a:solidFill>
                    <a:srgbClr val="FFC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E1C89F5B-4E58-4BBE-A7C8-FCC6A8BF57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7385" y="3007718"/>
                <a:ext cx="4845557" cy="1569660"/>
              </a:xfrm>
              <a:prstGeom prst="rect">
                <a:avLst/>
              </a:prstGeom>
              <a:blipFill>
                <a:blip r:embed="rId6"/>
                <a:stretch>
                  <a:fillRect l="-5283" t="-5039" r="-5660" b="-814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43951824"/>
      </p:ext>
    </p:extLst>
  </p:cSld>
  <p:clrMapOvr>
    <a:masterClrMapping/>
  </p:clrMapOvr>
  <p:transition>
    <p:wip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0174AB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6F8D664-BDFB-4BB0-A643-A022260A626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6732" y="0"/>
            <a:ext cx="637268" cy="557154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1682AC47-2E1A-4EFB-A620-42EDADDFCB35}"/>
              </a:ext>
            </a:extLst>
          </p:cNvPr>
          <p:cNvSpPr/>
          <p:nvPr/>
        </p:nvSpPr>
        <p:spPr>
          <a:xfrm>
            <a:off x="0" y="33934"/>
            <a:ext cx="3774558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2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无聊的时间复杂度分析</a:t>
            </a:r>
            <a:endParaRPr lang="zh-CN" altLang="en-US" sz="28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08E6775A-4FA7-482C-99A0-2143C3B966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1088"/>
            <a:ext cx="4330935" cy="6317158"/>
          </a:xfrm>
          <a:prstGeom prst="rect">
            <a:avLst/>
          </a:prstGeom>
        </p:spPr>
      </p:pic>
      <p:sp>
        <p:nvSpPr>
          <p:cNvPr id="26" name="矩形 25">
            <a:extLst>
              <a:ext uri="{FF2B5EF4-FFF2-40B4-BE49-F238E27FC236}">
                <a16:creationId xmlns:a16="http://schemas.microsoft.com/office/drawing/2014/main" id="{5CEDDBB3-600C-4838-9318-C26E5C4627EA}"/>
              </a:ext>
            </a:extLst>
          </p:cNvPr>
          <p:cNvSpPr/>
          <p:nvPr/>
        </p:nvSpPr>
        <p:spPr>
          <a:xfrm>
            <a:off x="54608" y="1505740"/>
            <a:ext cx="4134619" cy="239109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605CE7EF-6E5D-4F76-B076-EC1181256F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133" y="5596144"/>
            <a:ext cx="7484008" cy="1227922"/>
          </a:xfrm>
          <a:prstGeom prst="rect">
            <a:avLst/>
          </a:prstGeom>
          <a:effectLst>
            <a:outerShdw blurRad="50800" dist="50800" dir="5400000" sx="104000" sy="104000" algn="ctr" rotWithShape="0">
              <a:srgbClr val="000000"/>
            </a:outerShdw>
          </a:effectLst>
        </p:spPr>
      </p:pic>
      <p:sp>
        <p:nvSpPr>
          <p:cNvPr id="28" name="矩形 27">
            <a:extLst>
              <a:ext uri="{FF2B5EF4-FFF2-40B4-BE49-F238E27FC236}">
                <a16:creationId xmlns:a16="http://schemas.microsoft.com/office/drawing/2014/main" id="{A7D4C5FF-456C-46EA-9FE0-F1B0FFAF460B}"/>
              </a:ext>
            </a:extLst>
          </p:cNvPr>
          <p:cNvSpPr/>
          <p:nvPr/>
        </p:nvSpPr>
        <p:spPr>
          <a:xfrm>
            <a:off x="4572000" y="477410"/>
            <a:ext cx="3971260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2400" b="1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FBI warning</a:t>
            </a:r>
            <a:r>
              <a:rPr lang="zh-CN" altLang="en-US" sz="2400" b="1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：</a:t>
            </a:r>
            <a:endParaRPr lang="en-US" altLang="zh-CN" sz="2400" b="1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zh-CN" altLang="en-US" sz="2400" b="1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一大波无聊的分析即将到来</a:t>
            </a:r>
            <a:endParaRPr lang="zh-CN" altLang="en-US" sz="2400" b="1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D32BE845-D2DD-40CB-9245-912D0562D132}"/>
                  </a:ext>
                </a:extLst>
              </p:cNvPr>
              <p:cNvSpPr/>
              <p:nvPr/>
            </p:nvSpPr>
            <p:spPr>
              <a:xfrm>
                <a:off x="4243835" y="1308407"/>
                <a:ext cx="4845557" cy="4154984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zh-CN" altLang="en-US" sz="2400" b="1" dirty="0">
                    <a:ln w="0"/>
                    <a:solidFill>
                      <a:srgbClr val="FFC00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现在来考虑摊还分析，因为这个过程不会把任何节点的</a:t>
                </a:r>
                <a:r>
                  <a:rPr lang="en-US" altLang="zh-CN" sz="2400" b="1" dirty="0">
                    <a:ln w="0"/>
                    <a:solidFill>
                      <a:srgbClr val="FFC00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.mark</a:t>
                </a:r>
                <a:r>
                  <a:rPr lang="zh-CN" altLang="en-US" sz="2400" b="1" dirty="0">
                    <a:ln w="0"/>
                    <a:solidFill>
                      <a:srgbClr val="FFC00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变成</a:t>
                </a:r>
                <a:r>
                  <a:rPr lang="en-US" altLang="zh-CN" sz="2400" b="1" dirty="0">
                    <a:ln w="0"/>
                    <a:solidFill>
                      <a:srgbClr val="FFC00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true</a:t>
                </a:r>
                <a:r>
                  <a:rPr lang="zh-CN" altLang="en-US" sz="2400" b="1" dirty="0">
                    <a:ln w="0"/>
                    <a:solidFill>
                      <a:srgbClr val="FFC00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，</a:t>
                </a:r>
                <a:endParaRPr lang="en-US" altLang="zh-CN" sz="2400" b="1" dirty="0">
                  <a:ln w="0"/>
                  <a:solidFill>
                    <a:srgbClr val="FFC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  <a:p>
                <a:pPr algn="ctr"/>
                <a:r>
                  <a:rPr lang="zh-CN" altLang="en-US" sz="2400" b="1" cap="none" spc="0" dirty="0">
                    <a:ln w="0"/>
                    <a:solidFill>
                      <a:srgbClr val="FFC00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所以</a:t>
                </a:r>
                <a14:m>
                  <m:oMath xmlns:m="http://schemas.openxmlformats.org/officeDocument/2006/math">
                    <m:r>
                      <a:rPr lang="en-US" altLang="zh-CN" sz="2400" b="1" i="1" cap="none" spc="0" smtClean="0">
                        <a:ln w="0"/>
                        <a:solidFill>
                          <a:srgbClr val="FF000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𝒎</m:t>
                    </m:r>
                    <m:r>
                      <a:rPr lang="en-US" altLang="zh-CN" sz="2400" b="1" i="1" cap="none" spc="0" smtClean="0">
                        <a:ln w="0"/>
                        <a:solidFill>
                          <a:srgbClr val="FF000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b="1" i="1" cap="none" spc="0" smtClean="0">
                        <a:ln w="0"/>
                        <a:solidFill>
                          <a:srgbClr val="FF000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𝑯</m:t>
                    </m:r>
                    <m:r>
                      <a:rPr lang="en-US" altLang="zh-CN" sz="2400" b="1" i="1" cap="none" spc="0" smtClean="0">
                        <a:ln w="0"/>
                        <a:solidFill>
                          <a:srgbClr val="FF000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400" b="1" cap="none" spc="0" dirty="0">
                    <a:ln w="0"/>
                    <a:solidFill>
                      <a:srgbClr val="FF000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不变</a:t>
                </a:r>
                <a:endParaRPr lang="en-US" altLang="zh-CN" sz="2400" b="1" cap="none" spc="0" dirty="0">
                  <a:ln w="0"/>
                  <a:solidFill>
                    <a:srgbClr val="FFC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  <a:p>
                <a:pPr algn="ctr"/>
                <a:endParaRPr lang="en-US" altLang="zh-CN" sz="2400" b="1" dirty="0">
                  <a:ln w="0"/>
                  <a:solidFill>
                    <a:srgbClr val="FFC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  <a:p>
                <a:pPr algn="ctr"/>
                <a:r>
                  <a:rPr lang="zh-CN" altLang="en-US" sz="2400" b="1" cap="none" spc="0" dirty="0">
                    <a:ln w="0"/>
                    <a:solidFill>
                      <a:srgbClr val="FFC00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由于最多有</a:t>
                </a:r>
                <a14:m>
                  <m:oMath xmlns:m="http://schemas.openxmlformats.org/officeDocument/2006/math">
                    <m:r>
                      <a:rPr lang="en-US" altLang="zh-CN" sz="2400" b="1" i="1" cap="none" spc="0" smtClean="0">
                        <a:ln w="0"/>
                        <a:solidFill>
                          <a:srgbClr val="FFC00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𝑫</m:t>
                    </m:r>
                    <m:r>
                      <a:rPr lang="en-US" altLang="zh-CN" sz="2400" b="1" i="1" cap="none" spc="0" smtClean="0">
                        <a:ln w="0"/>
                        <a:solidFill>
                          <a:srgbClr val="FFC00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b="1" i="1" cap="none" spc="0" smtClean="0">
                        <a:ln w="0"/>
                        <a:solidFill>
                          <a:srgbClr val="FFC00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altLang="zh-CN" sz="2400" b="1" i="1" cap="none" spc="0" smtClean="0">
                        <a:ln w="0"/>
                        <a:solidFill>
                          <a:srgbClr val="FFC00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400" b="1" cap="none" spc="0" dirty="0">
                    <a:ln w="0"/>
                    <a:solidFill>
                      <a:srgbClr val="FFC00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种不同的节点的</a:t>
                </a:r>
                <a:r>
                  <a:rPr lang="en-US" altLang="zh-CN" sz="2400" b="1" cap="none" spc="0" dirty="0">
                    <a:ln w="0"/>
                    <a:solidFill>
                      <a:srgbClr val="FFC00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.degree</a:t>
                </a:r>
                <a:r>
                  <a:rPr lang="zh-CN" altLang="en-US" sz="2400" b="1" cap="none" spc="0" dirty="0">
                    <a:ln w="0"/>
                    <a:solidFill>
                      <a:srgbClr val="FFC00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，所以最后至多保留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ln w="0"/>
                        <a:solidFill>
                          <a:srgbClr val="FFC00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𝑫</m:t>
                    </m:r>
                    <m:r>
                      <a:rPr lang="en-US" altLang="zh-CN" sz="2400" b="1" i="1">
                        <a:ln w="0"/>
                        <a:solidFill>
                          <a:srgbClr val="FFC00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b="1" i="1">
                        <a:ln w="0"/>
                        <a:solidFill>
                          <a:srgbClr val="FFC00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altLang="zh-CN" sz="2400" b="1" i="1">
                        <a:ln w="0"/>
                        <a:solidFill>
                          <a:srgbClr val="FFC00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400" b="1" cap="none" spc="0" dirty="0">
                    <a:ln w="0"/>
                    <a:solidFill>
                      <a:srgbClr val="FFC00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个堆，所以进行完“取最小值”操作后，势最大为</a:t>
                </a:r>
                <a14:m>
                  <m:oMath xmlns:m="http://schemas.openxmlformats.org/officeDocument/2006/math">
                    <m:r>
                      <a:rPr lang="en-US" altLang="zh-CN" sz="2400" b="1" i="1" cap="none" spc="0" smtClean="0">
                        <a:ln w="0"/>
                        <a:solidFill>
                          <a:srgbClr val="FFC00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b="1" i="1" cap="none" spc="0" smtClean="0">
                        <a:ln w="0"/>
                        <a:solidFill>
                          <a:srgbClr val="FFC00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𝑫</m:t>
                    </m:r>
                    <m:d>
                      <m:dPr>
                        <m:ctrlPr>
                          <a:rPr lang="en-US" altLang="zh-CN" sz="2400" b="1" i="1" cap="none" spc="0" smtClean="0">
                            <a:ln w="0"/>
                            <a:solidFill>
                              <a:srgbClr val="FFC000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1" i="1" cap="none" spc="0" smtClean="0">
                            <a:ln w="0"/>
                            <a:solidFill>
                              <a:srgbClr val="FFC000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</m:d>
                    <m:r>
                      <a:rPr lang="en-US" altLang="zh-CN" sz="2400" b="1" i="1" cap="none" spc="0" smtClean="0">
                        <a:ln w="0"/>
                        <a:solidFill>
                          <a:srgbClr val="FFC00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400" b="1" i="1" cap="none" spc="0" smtClean="0">
                        <a:ln w="0"/>
                        <a:solidFill>
                          <a:srgbClr val="FFC00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𝟏</m:t>
                    </m:r>
                    <m:r>
                      <a:rPr lang="zh-CN" altLang="en-US" sz="2400" b="1" i="1">
                        <a:ln w="0"/>
                        <a:solidFill>
                          <a:srgbClr val="FFC00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）</m:t>
                    </m:r>
                    <m:r>
                      <a:rPr lang="en-US" altLang="zh-CN" sz="2400" b="1" i="1" smtClean="0">
                        <a:ln w="0"/>
                        <a:solidFill>
                          <a:srgbClr val="FFC00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400" b="1" i="1" smtClean="0">
                        <a:ln w="0"/>
                        <a:solidFill>
                          <a:srgbClr val="FFC00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altLang="zh-CN" sz="2400" b="1" i="1" smtClean="0">
                        <a:ln w="0"/>
                        <a:solidFill>
                          <a:srgbClr val="FFC00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𝒎</m:t>
                    </m:r>
                    <m:d>
                      <m:dPr>
                        <m:ctrlPr>
                          <a:rPr lang="en-US" altLang="zh-CN" sz="2400" b="1" i="1" cap="none" spc="0" smtClean="0">
                            <a:ln w="0"/>
                            <a:solidFill>
                              <a:srgbClr val="FFC000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1" i="1" cap="none" spc="0" smtClean="0">
                            <a:ln w="0"/>
                            <a:solidFill>
                              <a:srgbClr val="FFC000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</m:d>
                  </m:oMath>
                </a14:m>
                <a:r>
                  <a:rPr lang="zh-CN" altLang="en-US" sz="2400" b="1" cap="none" spc="0" dirty="0">
                    <a:ln w="0"/>
                    <a:solidFill>
                      <a:srgbClr val="FFC00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，所以</a:t>
                </a:r>
                <a:r>
                  <a:rPr lang="zh-CN" altLang="en-US" sz="2400" b="1" dirty="0">
                    <a:ln w="0"/>
                    <a:solidFill>
                      <a:srgbClr val="FFC00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，</a:t>
                </a:r>
                <a:r>
                  <a:rPr lang="zh-CN" altLang="en-US" sz="2400" b="1" dirty="0">
                    <a:ln w="0"/>
                    <a:solidFill>
                      <a:srgbClr val="FF000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摊还代价为</a:t>
                </a:r>
                <a:r>
                  <a:rPr lang="zh-CN" altLang="en-US" sz="2400" b="1" dirty="0">
                    <a:ln w="0"/>
                    <a:solidFill>
                      <a:srgbClr val="FFC00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：</a:t>
                </a:r>
                <a:endParaRPr lang="en-US" altLang="zh-CN" sz="2400" b="1" dirty="0">
                  <a:ln w="0"/>
                  <a:solidFill>
                    <a:srgbClr val="FFC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  <a:p>
                <a:pPr algn="ctr"/>
                <a:r>
                  <a:rPr lang="zh-CN" altLang="en-US" sz="2400" b="1" cap="none" spc="0" dirty="0">
                    <a:ln w="0"/>
                    <a:solidFill>
                      <a:srgbClr val="FFC00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（一个绝妙的公式，但只可惜这里写不下）</a:t>
                </a:r>
              </a:p>
            </p:txBody>
          </p:sp>
        </mc:Choice>
        <mc:Fallback xmlns=""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D32BE845-D2DD-40CB-9245-912D0562D1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3835" y="1308407"/>
                <a:ext cx="4845557" cy="4154984"/>
              </a:xfrm>
              <a:prstGeom prst="rect">
                <a:avLst/>
              </a:prstGeom>
              <a:blipFill>
                <a:blip r:embed="rId5"/>
                <a:stretch>
                  <a:fillRect l="-5283" t="-1468" r="-5660" b="-24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55760685"/>
      </p:ext>
    </p:extLst>
  </p:cSld>
  <p:clrMapOvr>
    <a:masterClrMapping/>
  </p:clrMapOvr>
  <p:transition>
    <p:wip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0174AB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6F8D664-BDFB-4BB0-A643-A022260A626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6732" y="0"/>
            <a:ext cx="637268" cy="557154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1682AC47-2E1A-4EFB-A620-42EDADDFCB35}"/>
              </a:ext>
            </a:extLst>
          </p:cNvPr>
          <p:cNvSpPr/>
          <p:nvPr/>
        </p:nvSpPr>
        <p:spPr>
          <a:xfrm>
            <a:off x="0" y="33934"/>
            <a:ext cx="1988820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2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真乃神技也</a:t>
            </a:r>
            <a:endParaRPr lang="zh-CN" altLang="en-US" sz="28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D32BE845-D2DD-40CB-9245-912D0562D132}"/>
                  </a:ext>
                </a:extLst>
              </p:cNvPr>
              <p:cNvSpPr/>
              <p:nvPr/>
            </p:nvSpPr>
            <p:spPr>
              <a:xfrm>
                <a:off x="398770" y="2781322"/>
                <a:ext cx="8493770" cy="1295355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400" b="1" i="1" cap="none" spc="0" smtClean="0">
                          <a:ln w="0"/>
                          <a:solidFill>
                            <a:srgbClr val="FFC000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𝑶</m:t>
                      </m:r>
                      <m:d>
                        <m:dPr>
                          <m:ctrlPr>
                            <a:rPr lang="en-US" altLang="zh-CN" sz="2400" b="1" i="1" cap="none" spc="0" smtClean="0">
                              <a:ln w="0"/>
                              <a:solidFill>
                                <a:srgbClr val="FFC000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1" i="1" cap="none" spc="0" smtClean="0">
                              <a:ln w="0"/>
                              <a:solidFill>
                                <a:srgbClr val="FFC000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𝑫</m:t>
                          </m:r>
                          <m:d>
                            <m:dPr>
                              <m:ctrlPr>
                                <a:rPr lang="en-US" altLang="zh-CN" sz="2400" b="1" i="1" cap="none" spc="0" smtClean="0">
                                  <a:ln w="0"/>
                                  <a:solidFill>
                                    <a:srgbClr val="FFC000"/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1" i="1" cap="none" spc="0" smtClean="0">
                                  <a:ln w="0"/>
                                  <a:solidFill>
                                    <a:srgbClr val="FFC000"/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e>
                          </m:d>
                          <m:r>
                            <a:rPr lang="en-US" altLang="zh-CN" sz="2400" b="1" i="1" cap="none" spc="0" smtClean="0">
                              <a:ln w="0"/>
                              <a:solidFill>
                                <a:srgbClr val="FFC000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400" b="1" i="1" cap="none" spc="0" smtClean="0">
                              <a:ln w="0"/>
                              <a:solidFill>
                                <a:srgbClr val="FFC000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𝒕</m:t>
                          </m:r>
                          <m:d>
                            <m:dPr>
                              <m:ctrlPr>
                                <a:rPr lang="en-US" altLang="zh-CN" sz="2400" b="1" i="1" cap="none" spc="0" smtClean="0">
                                  <a:ln w="0"/>
                                  <a:solidFill>
                                    <a:srgbClr val="FFC000"/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1" i="1" cap="none" spc="0" smtClean="0">
                                  <a:ln w="0"/>
                                  <a:solidFill>
                                    <a:srgbClr val="FFC000"/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𝑯</m:t>
                              </m:r>
                            </m:e>
                          </m:d>
                        </m:e>
                      </m:d>
                      <m:r>
                        <a:rPr lang="en-US" altLang="zh-CN" sz="2400" b="1" i="1" cap="none" spc="0" smtClean="0">
                          <a:ln w="0"/>
                          <a:solidFill>
                            <a:srgbClr val="FFC000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altLang="zh-CN" sz="2400" b="1" i="1" cap="none" spc="0" smtClean="0">
                              <a:ln w="0"/>
                              <a:solidFill>
                                <a:srgbClr val="FFC000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altLang="zh-CN" sz="2400" b="1" i="1" cap="none" spc="0" smtClean="0">
                                  <a:ln w="0"/>
                                  <a:solidFill>
                                    <a:srgbClr val="FFC000"/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1" i="1" cap="none" spc="0" smtClean="0">
                                  <a:ln w="0"/>
                                  <a:solidFill>
                                    <a:srgbClr val="FFC000"/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𝑫</m:t>
                              </m:r>
                              <m:d>
                                <m:dPr>
                                  <m:ctrlPr>
                                    <a:rPr lang="en-US" altLang="zh-CN" sz="2400" b="1" i="1" cap="none" spc="0" smtClean="0">
                                      <a:ln w="0"/>
                                      <a:solidFill>
                                        <a:srgbClr val="FFC000"/>
                                      </a:solidFill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b="1" i="1" cap="none" spc="0" smtClean="0">
                                      <a:ln w="0"/>
                                      <a:solidFill>
                                        <a:srgbClr val="FFC000"/>
                                      </a:solidFill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e>
                              </m:d>
                              <m:r>
                                <a:rPr lang="en-US" altLang="zh-CN" sz="2400" b="1" i="1" cap="none" spc="0" smtClean="0">
                                  <a:ln w="0"/>
                                  <a:solidFill>
                                    <a:srgbClr val="FFC000"/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2400" b="1" i="1" cap="none" spc="0" smtClean="0">
                                  <a:ln w="0"/>
                                  <a:solidFill>
                                    <a:srgbClr val="FFC000"/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d>
                          <m:r>
                            <a:rPr lang="en-US" altLang="zh-CN" sz="2400" b="1" i="1" cap="none" spc="0" smtClean="0">
                              <a:ln w="0"/>
                              <a:solidFill>
                                <a:srgbClr val="FFC000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400" b="1" i="1" cap="none" spc="0" smtClean="0">
                              <a:ln w="0"/>
                              <a:solidFill>
                                <a:srgbClr val="FFC000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altLang="zh-CN" sz="2400" b="1" i="1" cap="none" spc="0" smtClean="0">
                              <a:ln w="0"/>
                              <a:solidFill>
                                <a:srgbClr val="FFC000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𝒎</m:t>
                          </m:r>
                          <m:d>
                            <m:dPr>
                              <m:ctrlPr>
                                <a:rPr lang="en-US" altLang="zh-CN" sz="2400" b="1" i="1" cap="none" spc="0" smtClean="0">
                                  <a:ln w="0"/>
                                  <a:solidFill>
                                    <a:srgbClr val="FFC000"/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1" i="1" cap="none" spc="0" smtClean="0">
                                  <a:ln w="0"/>
                                  <a:solidFill>
                                    <a:srgbClr val="FFC000"/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𝑯</m:t>
                              </m:r>
                            </m:e>
                          </m:d>
                        </m:e>
                      </m:d>
                      <m:r>
                        <a:rPr lang="en-US" altLang="zh-CN" sz="2400" b="1" i="1" cap="none" spc="0" smtClean="0">
                          <a:ln w="0"/>
                          <a:solidFill>
                            <a:srgbClr val="FFC000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altLang="zh-CN" sz="2400" b="1" i="1" cap="none" spc="0" smtClean="0">
                              <a:ln w="0"/>
                              <a:solidFill>
                                <a:srgbClr val="FFC000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1" i="1" cap="none" spc="0" smtClean="0">
                              <a:ln w="0"/>
                              <a:solidFill>
                                <a:srgbClr val="FFC000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𝒕</m:t>
                          </m:r>
                          <m:d>
                            <m:dPr>
                              <m:ctrlPr>
                                <a:rPr lang="en-US" altLang="zh-CN" sz="2400" b="1" i="1" cap="none" spc="0" smtClean="0">
                                  <a:ln w="0"/>
                                  <a:solidFill>
                                    <a:srgbClr val="FFC000"/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1" i="1" cap="none" spc="0" smtClean="0">
                                  <a:ln w="0"/>
                                  <a:solidFill>
                                    <a:srgbClr val="FFC000"/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𝑯</m:t>
                              </m:r>
                            </m:e>
                          </m:d>
                          <m:r>
                            <a:rPr lang="en-US" altLang="zh-CN" sz="2400" b="1" i="1" cap="none" spc="0" smtClean="0">
                              <a:ln w="0"/>
                              <a:solidFill>
                                <a:srgbClr val="FFC000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400" b="1" i="1" cap="none" spc="0" smtClean="0">
                              <a:ln w="0"/>
                              <a:solidFill>
                                <a:srgbClr val="FFC000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altLang="zh-CN" sz="2400" b="1" i="1" cap="none" spc="0" smtClean="0">
                              <a:ln w="0"/>
                              <a:solidFill>
                                <a:srgbClr val="FFC000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𝒎</m:t>
                          </m:r>
                          <m:d>
                            <m:dPr>
                              <m:ctrlPr>
                                <a:rPr lang="en-US" altLang="zh-CN" sz="2400" b="1" i="1" cap="none" spc="0" smtClean="0">
                                  <a:ln w="0"/>
                                  <a:solidFill>
                                    <a:srgbClr val="FFC000"/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1" i="1" cap="none" spc="0" smtClean="0">
                                  <a:ln w="0"/>
                                  <a:solidFill>
                                    <a:srgbClr val="FFC000"/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𝑯</m:t>
                              </m:r>
                            </m:e>
                          </m:d>
                        </m:e>
                      </m:d>
                      <m:r>
                        <a:rPr lang="en-US" altLang="zh-CN" sz="2400" b="1" i="1" cap="none" spc="0" smtClean="0">
                          <a:ln w="0"/>
                          <a:solidFill>
                            <a:srgbClr val="FFC000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1" i="1" cap="none" spc="0" smtClean="0">
                          <a:ln w="0"/>
                          <a:solidFill>
                            <a:srgbClr val="FFC000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𝑶</m:t>
                      </m:r>
                      <m:d>
                        <m:dPr>
                          <m:ctrlPr>
                            <a:rPr lang="en-US" altLang="zh-CN" sz="2400" b="1" i="1" cap="none" spc="0" smtClean="0">
                              <a:ln w="0"/>
                              <a:solidFill>
                                <a:srgbClr val="FFC000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1" i="1" cap="none" spc="0" smtClean="0">
                              <a:ln w="0"/>
                              <a:solidFill>
                                <a:srgbClr val="FFC000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𝑫</m:t>
                          </m:r>
                          <m:d>
                            <m:dPr>
                              <m:ctrlPr>
                                <a:rPr lang="en-US" altLang="zh-CN" sz="2400" b="1" i="1" cap="none" spc="0" smtClean="0">
                                  <a:ln w="0"/>
                                  <a:solidFill>
                                    <a:srgbClr val="FFC000"/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1" i="1" cap="none" spc="0" smtClean="0">
                                  <a:ln w="0"/>
                                  <a:solidFill>
                                    <a:srgbClr val="FFC000"/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e>
                          </m:d>
                        </m:e>
                      </m:d>
                      <m:r>
                        <a:rPr lang="en-US" altLang="zh-CN" sz="2400" b="1" i="1" cap="none" spc="0" smtClean="0">
                          <a:ln w="0"/>
                          <a:solidFill>
                            <a:srgbClr val="FFC000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400" b="1" i="1" cap="none" spc="0" smtClean="0">
                          <a:ln w="0"/>
                          <a:solidFill>
                            <a:srgbClr val="FFC000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𝑶</m:t>
                      </m:r>
                      <m:d>
                        <m:dPr>
                          <m:ctrlPr>
                            <a:rPr lang="en-US" altLang="zh-CN" sz="2400" b="1" i="1" cap="none" spc="0" smtClean="0">
                              <a:ln w="0"/>
                              <a:solidFill>
                                <a:srgbClr val="FFC000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1" i="1" cap="none" spc="0" smtClean="0">
                              <a:ln w="0"/>
                              <a:solidFill>
                                <a:srgbClr val="FFC000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𝒕</m:t>
                          </m:r>
                          <m:d>
                            <m:dPr>
                              <m:ctrlPr>
                                <a:rPr lang="en-US" altLang="zh-CN" sz="2400" b="1" i="1" cap="none" spc="0" smtClean="0">
                                  <a:ln w="0"/>
                                  <a:solidFill>
                                    <a:srgbClr val="FFC000"/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1" i="1" cap="none" spc="0" smtClean="0">
                                  <a:ln w="0"/>
                                  <a:solidFill>
                                    <a:srgbClr val="FFC000"/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𝑯</m:t>
                              </m:r>
                            </m:e>
                          </m:d>
                        </m:e>
                      </m:d>
                      <m:r>
                        <a:rPr lang="en-US" altLang="zh-CN" sz="2400" b="1" i="1" cap="none" spc="0" smtClean="0">
                          <a:ln w="0"/>
                          <a:solidFill>
                            <a:srgbClr val="FFC000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sz="2400" b="1" i="1" cap="none" spc="0" smtClean="0">
                          <a:ln w="0"/>
                          <a:solidFill>
                            <a:srgbClr val="FFC000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𝒕</m:t>
                      </m:r>
                      <m:d>
                        <m:dPr>
                          <m:ctrlPr>
                            <a:rPr lang="en-US" altLang="zh-CN" sz="2400" b="1" i="1" cap="none" spc="0" smtClean="0">
                              <a:ln w="0"/>
                              <a:solidFill>
                                <a:srgbClr val="FFC000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1" i="1" cap="none" spc="0" smtClean="0">
                              <a:ln w="0"/>
                              <a:solidFill>
                                <a:srgbClr val="FFC000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𝑯</m:t>
                          </m:r>
                        </m:e>
                      </m:d>
                    </m:oMath>
                  </m:oMathPara>
                </a14:m>
                <a:endParaRPr lang="en-US" altLang="zh-CN" sz="2400" b="1" i="1" cap="none" spc="0" dirty="0">
                  <a:ln w="0"/>
                  <a:solidFill>
                    <a:srgbClr val="FFC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400" b="1" i="1" cap="none" spc="0" smtClean="0">
                          <a:ln w="0"/>
                          <a:solidFill>
                            <a:srgbClr val="FF0000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1" i="1" cap="none" spc="0" smtClean="0">
                          <a:ln w="0"/>
                          <a:solidFill>
                            <a:srgbClr val="FF0000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𝑶</m:t>
                      </m:r>
                      <m:r>
                        <a:rPr lang="en-US" altLang="zh-CN" sz="2400" b="1" i="1" cap="none" spc="0" smtClean="0">
                          <a:ln w="0"/>
                          <a:solidFill>
                            <a:srgbClr val="FF0000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400" b="1" i="1" cap="none" spc="0" smtClean="0">
                          <a:ln w="0"/>
                          <a:solidFill>
                            <a:srgbClr val="FF0000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𝑫</m:t>
                      </m:r>
                      <m:d>
                        <m:dPr>
                          <m:ctrlPr>
                            <a:rPr lang="en-US" altLang="zh-CN" sz="2400" b="1" i="1" cap="none" spc="0" smtClean="0">
                              <a:ln w="0"/>
                              <a:solidFill>
                                <a:srgbClr val="FF0000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1" i="1" cap="none" spc="0" smtClean="0">
                              <a:ln w="0"/>
                              <a:solidFill>
                                <a:srgbClr val="FF0000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</m:d>
                      <m:r>
                        <a:rPr lang="en-US" altLang="zh-CN" sz="2400" b="1" i="1" cap="none" spc="0" smtClean="0">
                          <a:ln w="0"/>
                          <a:solidFill>
                            <a:srgbClr val="FF0000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2400" b="1" cap="none" spc="0" dirty="0">
                  <a:ln w="0"/>
                  <a:solidFill>
                    <a:srgbClr val="FF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D32BE845-D2DD-40CB-9245-912D0562D1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770" y="2781322"/>
                <a:ext cx="8493770" cy="1295355"/>
              </a:xfrm>
              <a:prstGeom prst="rect">
                <a:avLst/>
              </a:prstGeom>
              <a:blipFill>
                <a:blip r:embed="rId3"/>
                <a:stretch>
                  <a:fillRect b="-70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01777273"/>
      </p:ext>
    </p:extLst>
  </p:cSld>
  <p:clrMapOvr>
    <a:masterClrMapping/>
  </p:clrMapOvr>
  <p:transition>
    <p:wip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0174AB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6F8D664-BDFB-4BB0-A643-A022260A626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6732" y="0"/>
            <a:ext cx="637268" cy="557154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1682AC47-2E1A-4EFB-A620-42EDADDFCB35}"/>
              </a:ext>
            </a:extLst>
          </p:cNvPr>
          <p:cNvSpPr/>
          <p:nvPr/>
        </p:nvSpPr>
        <p:spPr>
          <a:xfrm>
            <a:off x="0" y="0"/>
            <a:ext cx="3501082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2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然而好像并没有结束</a:t>
            </a:r>
            <a:endParaRPr lang="zh-CN" altLang="en-US" sz="28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24291781-A94C-4DBC-A7DA-2EB344DE6352}"/>
                  </a:ext>
                </a:extLst>
              </p:cNvPr>
              <p:cNvSpPr/>
              <p:nvPr/>
            </p:nvSpPr>
            <p:spPr>
              <a:xfrm>
                <a:off x="847596" y="2231629"/>
                <a:ext cx="5434065" cy="224676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r>
                  <a:rPr lang="en-US" altLang="zh-CN" sz="28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Dijkstra</a:t>
                </a:r>
                <a:r>
                  <a:rPr lang="zh-CN" altLang="en-US" sz="28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算法的时间复杂度</a:t>
                </a:r>
                <a:endParaRPr lang="en-US" altLang="zh-CN" sz="28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800" b="0" i="1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CN" sz="2800" b="0" i="1" cap="none" spc="0" dirty="0" smtClean="0">
                              <a:ln w="0"/>
                              <a:solidFill>
                                <a:schemeClr val="accent2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b="0" i="1" cap="none" spc="0" dirty="0" smtClean="0">
                              <a:ln w="0"/>
                              <a:solidFill>
                                <a:schemeClr val="accent2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d>
                      <m:r>
                        <a:rPr lang="en-US" altLang="zh-CN" sz="2800" b="0" i="1" cap="none" spc="0" dirty="0" smtClean="0">
                          <a:ln w="0"/>
                          <a:solidFill>
                            <a:schemeClr val="accent2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altLang="zh-CN" sz="2800" b="0" i="1" cap="none" spc="0" dirty="0" smtClean="0">
                          <a:ln w="0"/>
                          <a:solidFill>
                            <a:schemeClr val="accent2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𝑡</m:t>
                      </m:r>
                      <m:d>
                        <m:dPr>
                          <m:ctrlPr>
                            <a:rPr lang="en-US" altLang="zh-CN" sz="2800" b="0" i="1" cap="none" spc="0" dirty="0" smtClean="0">
                              <a:ln w="0"/>
                              <a:solidFill>
                                <a:schemeClr val="accent2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b="0" i="1" cap="none" spc="0" dirty="0" smtClean="0">
                              <a:ln w="0"/>
                              <a:solidFill>
                                <a:schemeClr val="accent2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altLang="zh-CN" sz="2800" b="0" i="1" cap="none" spc="0" dirty="0" smtClean="0">
                              <a:ln w="0"/>
                              <a:solidFill>
                                <a:schemeClr val="accent2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altLang="zh-CN" sz="2800" b="0" i="1" cap="none" spc="0" dirty="0" smtClean="0">
                              <a:ln w="0"/>
                              <a:solidFill>
                                <a:schemeClr val="accent2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CN" sz="2800" b="0" i="1" cap="none" spc="0" dirty="0" smtClean="0">
                              <a:ln w="0"/>
                              <a:solidFill>
                                <a:schemeClr val="accent2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=∞,</m:t>
                          </m:r>
                          <m:r>
                            <a:rPr lang="en-US" altLang="zh-CN" sz="2800" b="0" i="1" cap="none" spc="0" dirty="0" smtClean="0">
                              <a:ln w="0"/>
                              <a:solidFill>
                                <a:schemeClr val="accent2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altLang="zh-CN" sz="2800" b="0" i="1" cap="none" spc="0" dirty="0" smtClean="0">
                              <a:ln w="0"/>
                              <a:solidFill>
                                <a:schemeClr val="accent2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m:rPr>
                              <m:sty m:val="p"/>
                            </m:rPr>
                            <a:rPr lang="el-GR" altLang="zh-CN" sz="2800" b="0" i="1" cap="none" spc="0" dirty="0" smtClean="0">
                              <a:ln w="0"/>
                              <a:solidFill>
                                <a:schemeClr val="accent2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π</m:t>
                          </m:r>
                          <m:r>
                            <a:rPr lang="en-US" altLang="zh-CN" sz="2800" b="0" i="1" cap="none" spc="0" dirty="0" smtClean="0">
                              <a:ln w="0"/>
                              <a:solidFill>
                                <a:schemeClr val="accent2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sz="2800" b="0" i="1" cap="none" spc="0" dirty="0" smtClean="0">
                              <a:ln w="0"/>
                              <a:solidFill>
                                <a:schemeClr val="accent2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𝑁𝐼𝐿</m:t>
                          </m:r>
                        </m:e>
                      </m:d>
                    </m:oMath>
                  </m:oMathPara>
                </a14:m>
                <a:endParaRPr lang="en-US" altLang="zh-CN" sz="2800" b="0" i="1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800" b="0" i="1" cap="none" spc="0" dirty="0" smtClean="0">
                          <a:ln w="0"/>
                          <a:solidFill>
                            <a:schemeClr val="accent2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CN" sz="2800" b="0" i="1" cap="none" spc="0" dirty="0" smtClean="0">
                              <a:ln w="0"/>
                              <a:solidFill>
                                <a:schemeClr val="accent2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b="0" i="1" cap="none" spc="0" dirty="0" smtClean="0">
                              <a:ln w="0"/>
                              <a:solidFill>
                                <a:schemeClr val="accent2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d>
                      <m:r>
                        <a:rPr lang="en-US" altLang="zh-CN" sz="2800" b="0" i="1" cap="none" spc="0" dirty="0" smtClean="0">
                          <a:ln w="0"/>
                          <a:solidFill>
                            <a:schemeClr val="accent2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altLang="zh-CN" sz="2800" b="0" i="1" cap="none" spc="0" dirty="0" smtClean="0">
                          <a:ln w="0"/>
                          <a:solidFill>
                            <a:schemeClr val="accent2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𝑡</m:t>
                      </m:r>
                      <m:d>
                        <m:dPr>
                          <m:ctrlPr>
                            <a:rPr lang="en-US" altLang="zh-CN" sz="2800" b="0" i="1" cap="none" spc="0" dirty="0" smtClean="0">
                              <a:ln w="0"/>
                              <a:solidFill>
                                <a:schemeClr val="accent2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b="0" i="1" cap="none" spc="0" dirty="0" smtClean="0">
                              <a:ln w="0"/>
                              <a:solidFill>
                                <a:schemeClr val="accent2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𝐼𝑁𝑆𝐸𝑅𝑇</m:t>
                          </m:r>
                        </m:e>
                      </m:d>
                    </m:oMath>
                  </m:oMathPara>
                </a14:m>
                <a:endParaRPr lang="en-US" altLang="zh-CN" sz="2800" b="0" i="1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800" b="0" i="1" cap="none" spc="0" dirty="0" smtClean="0">
                          <a:ln w="0"/>
                          <a:solidFill>
                            <a:schemeClr val="accent6">
                              <a:lumMod val="75000"/>
                            </a:schemeClr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CN" sz="2800" b="0" i="1" cap="none" spc="0" dirty="0" smtClean="0">
                              <a:ln w="0"/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b="0" i="1" cap="none" spc="0" dirty="0" smtClean="0">
                              <a:ln w="0"/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d>
                      <m:r>
                        <a:rPr lang="en-US" altLang="zh-CN" sz="2800" b="0" i="1" cap="none" spc="0" dirty="0" smtClean="0">
                          <a:ln w="0"/>
                          <a:solidFill>
                            <a:schemeClr val="accent6">
                              <a:lumMod val="75000"/>
                            </a:schemeClr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altLang="zh-CN" sz="2800" b="0" i="1" cap="none" spc="0" dirty="0" smtClean="0">
                          <a:ln w="0"/>
                          <a:solidFill>
                            <a:schemeClr val="accent6">
                              <a:lumMod val="75000"/>
                            </a:schemeClr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𝑡</m:t>
                      </m:r>
                      <m:d>
                        <m:dPr>
                          <m:ctrlPr>
                            <a:rPr lang="en-US" altLang="zh-CN" sz="2800" b="0" i="1" cap="none" spc="0" dirty="0" smtClean="0">
                              <a:ln w="0"/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b="0" i="1" cap="none" spc="0" dirty="0" smtClean="0">
                              <a:ln w="0"/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𝐸𝑋𝑇𝑅𝐴𝐶𝑇</m:t>
                          </m:r>
                          <m:r>
                            <a:rPr lang="en-US" altLang="zh-CN" sz="2800" b="0" i="1" cap="none" spc="0" dirty="0" smtClean="0">
                              <a:ln w="0"/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800" b="0" i="1" cap="none" spc="0" dirty="0" smtClean="0">
                              <a:ln w="0"/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𝑀𝐼𝑁</m:t>
                          </m:r>
                        </m:e>
                      </m:d>
                    </m:oMath>
                  </m:oMathPara>
                </a14:m>
                <a:endParaRPr lang="en-US" altLang="zh-CN" sz="2800" b="0" i="1" cap="none" spc="0" dirty="0">
                  <a:ln w="0"/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800" b="0" i="1" cap="none" spc="0" dirty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800" b="0" i="1" cap="none" spc="0" dirty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altLang="zh-CN" sz="2800" b="0" i="1" cap="none" spc="0" dirty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altLang="zh-CN" sz="2800" b="0" i="1" cap="none" spc="0" dirty="0" smtClean="0">
                                  <a:ln w="0"/>
                                  <a:solidFill>
                                    <a:schemeClr val="tx1"/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800" b="0" i="1" cap="none" spc="0" dirty="0" smtClean="0">
                                  <a:ln w="0"/>
                                  <a:solidFill>
                                    <a:schemeClr val="tx1"/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d>
                        </m:e>
                      </m:d>
                      <m:r>
                        <a:rPr lang="en-US" altLang="zh-CN" sz="2800" b="0" i="1" cap="none" spc="0" dirty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altLang="zh-CN" sz="2800" b="0" i="1" cap="none" spc="0" dirty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zh-CN" sz="2800" b="0" i="1" cap="none" spc="0" dirty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800" b="0" i="1" cap="none" spc="0" dirty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𝐷𝐸𝐶𝑅𝐸𝐴𝑆𝐸</m:t>
                      </m:r>
                      <m:r>
                        <a:rPr lang="en-US" altLang="zh-CN" sz="2800" b="0" i="1" cap="none" spc="0" dirty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sz="2800" b="0" i="1" cap="none" spc="0" dirty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𝐾𝐸𝑌</m:t>
                      </m:r>
                      <m:r>
                        <a:rPr lang="en-US" altLang="zh-CN" sz="2800" b="0" i="1" cap="none" spc="0" dirty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28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24291781-A94C-4DBC-A7DA-2EB344DE63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596" y="2231629"/>
                <a:ext cx="5434065" cy="2246769"/>
              </a:xfrm>
              <a:prstGeom prst="rect">
                <a:avLst/>
              </a:prstGeom>
              <a:blipFill>
                <a:blip r:embed="rId3"/>
                <a:stretch>
                  <a:fillRect l="-2469" t="-43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箭头: 左 7">
            <a:extLst>
              <a:ext uri="{FF2B5EF4-FFF2-40B4-BE49-F238E27FC236}">
                <a16:creationId xmlns:a16="http://schemas.microsoft.com/office/drawing/2014/main" id="{88FE2E52-32EF-4517-8E0A-388D5CCECCB4}"/>
              </a:ext>
            </a:extLst>
          </p:cNvPr>
          <p:cNvSpPr/>
          <p:nvPr/>
        </p:nvSpPr>
        <p:spPr>
          <a:xfrm>
            <a:off x="5684612" y="2620803"/>
            <a:ext cx="597049" cy="489473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6378B5AA-2064-4CF3-AC0A-4FAF8A8E5945}"/>
                  </a:ext>
                </a:extLst>
              </p:cNvPr>
              <p:cNvSpPr/>
              <p:nvPr/>
            </p:nvSpPr>
            <p:spPr>
              <a:xfrm>
                <a:off x="6361892" y="2542375"/>
                <a:ext cx="2414828" cy="646331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  <a:scene3d>
                  <a:camera prst="orthographicFront"/>
                  <a:lightRig rig="soft" dir="t">
                    <a:rot lat="0" lon="0" rev="15600000"/>
                  </a:lightRig>
                </a:scene3d>
                <a:sp3d extrusionH="57150" prstMaterial="softEdge">
                  <a:bevelT w="25400" h="38100"/>
                </a:sp3d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altLang="zh-CN" sz="3600" b="1" i="1" cap="none" spc="0" smtClean="0">
                              <a:ln/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3600" b="1" i="1" cap="none" spc="0" smtClean="0">
                              <a:ln/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</m:d>
                      <m:r>
                        <a:rPr lang="en-US" altLang="zh-CN" sz="3600" b="1" i="1" cap="none" spc="0" smtClean="0">
                          <a:ln/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altLang="zh-CN" sz="3600" b="1" i="1" cap="none" spc="0" smtClean="0">
                          <a:ln/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</a:rPr>
                        <m:t>𝑶</m:t>
                      </m:r>
                      <m:r>
                        <a:rPr lang="en-US" altLang="zh-CN" sz="3600" b="1" i="1" cap="none" spc="0" smtClean="0">
                          <a:ln/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3600" b="1" i="1" cap="none" spc="0" smtClean="0">
                          <a:ln/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altLang="zh-CN" sz="3600" b="1" i="1" cap="none" spc="0" smtClean="0">
                          <a:ln/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3600" b="1" cap="none" spc="0" dirty="0">
                  <a:ln/>
                  <a:solidFill>
                    <a:srgbClr val="FF0000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6378B5AA-2064-4CF3-AC0A-4FAF8A8E594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1892" y="2542375"/>
                <a:ext cx="2414828" cy="646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箭头: 左 9">
            <a:extLst>
              <a:ext uri="{FF2B5EF4-FFF2-40B4-BE49-F238E27FC236}">
                <a16:creationId xmlns:a16="http://schemas.microsoft.com/office/drawing/2014/main" id="{D03FFA8A-63E1-4598-986E-EF70C05EB991}"/>
              </a:ext>
            </a:extLst>
          </p:cNvPr>
          <p:cNvSpPr/>
          <p:nvPr/>
        </p:nvSpPr>
        <p:spPr>
          <a:xfrm>
            <a:off x="3930621" y="3110276"/>
            <a:ext cx="597049" cy="489473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4B89B5A5-6773-4335-8A7B-0AC4CFA01BA8}"/>
                  </a:ext>
                </a:extLst>
              </p:cNvPr>
              <p:cNvSpPr/>
              <p:nvPr/>
            </p:nvSpPr>
            <p:spPr>
              <a:xfrm>
                <a:off x="4497949" y="2977177"/>
                <a:ext cx="2414828" cy="646331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  <a:scene3d>
                  <a:camera prst="orthographicFront"/>
                  <a:lightRig rig="soft" dir="t">
                    <a:rot lat="0" lon="0" rev="15600000"/>
                  </a:lightRig>
                </a:scene3d>
                <a:sp3d extrusionH="57150" prstMaterial="softEdge">
                  <a:bevelT w="25400" h="38100"/>
                </a:sp3d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altLang="zh-CN" sz="3600" b="1" i="1" cap="none" spc="0" smtClean="0">
                              <a:ln/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3600" b="1" i="1" cap="none" spc="0" smtClean="0">
                              <a:ln/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</m:d>
                      <m:r>
                        <a:rPr lang="en-US" altLang="zh-CN" sz="3600" b="1" i="1" cap="none" spc="0" smtClean="0">
                          <a:ln/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altLang="zh-CN" sz="3600" b="1" i="1" cap="none" spc="0" smtClean="0">
                          <a:ln/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</a:rPr>
                        <m:t>𝑶</m:t>
                      </m:r>
                      <m:r>
                        <a:rPr lang="en-US" altLang="zh-CN" sz="3600" b="1" i="1" cap="none" spc="0" smtClean="0">
                          <a:ln/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3600" b="1" i="1" cap="none" spc="0" smtClean="0">
                          <a:ln/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altLang="zh-CN" sz="3600" b="1" i="1" cap="none" spc="0" smtClean="0">
                          <a:ln/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3600" b="1" cap="none" spc="0" dirty="0">
                  <a:ln/>
                  <a:solidFill>
                    <a:srgbClr val="FF0000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4B89B5A5-6773-4335-8A7B-0AC4CFA01B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7949" y="2977177"/>
                <a:ext cx="2414828" cy="6463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箭头: 左 12">
            <a:extLst>
              <a:ext uri="{FF2B5EF4-FFF2-40B4-BE49-F238E27FC236}">
                <a16:creationId xmlns:a16="http://schemas.microsoft.com/office/drawing/2014/main" id="{B132C3F6-6147-4D9C-990D-DD3A09F24EB8}"/>
              </a:ext>
            </a:extLst>
          </p:cNvPr>
          <p:cNvSpPr/>
          <p:nvPr/>
        </p:nvSpPr>
        <p:spPr>
          <a:xfrm>
            <a:off x="5349572" y="3580073"/>
            <a:ext cx="597049" cy="489473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B3E9F1A3-9AA4-4844-8130-A1BCC633C571}"/>
                  </a:ext>
                </a:extLst>
              </p:cNvPr>
              <p:cNvSpPr/>
              <p:nvPr/>
            </p:nvSpPr>
            <p:spPr>
              <a:xfrm>
                <a:off x="5916162" y="3446974"/>
                <a:ext cx="3168240" cy="646331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  <a:scene3d>
                  <a:camera prst="orthographicFront"/>
                  <a:lightRig rig="soft" dir="t">
                    <a:rot lat="0" lon="0" rev="15600000"/>
                  </a:lightRig>
                </a:scene3d>
                <a:sp3d extrusionH="57150" prstMaterial="softEdge">
                  <a:bevelT w="25400" h="38100"/>
                </a:sp3d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altLang="zh-CN" sz="3600" b="1" i="1" cap="none" spc="0" smtClean="0">
                              <a:ln/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3600" b="1" i="1" cap="none" spc="0" smtClean="0">
                              <a:ln/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</m:d>
                      <m:r>
                        <a:rPr lang="en-US" altLang="zh-CN" sz="3600" b="1" i="1" cap="none" spc="0" smtClean="0">
                          <a:ln/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altLang="zh-CN" sz="3600" b="1" i="1" cap="none" spc="0" smtClean="0">
                          <a:ln/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</a:rPr>
                        <m:t>𝑶</m:t>
                      </m:r>
                      <m:r>
                        <a:rPr lang="en-US" altLang="zh-CN" sz="3600" b="1" i="1" cap="none" spc="0" smtClean="0">
                          <a:ln/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3600" b="1" i="1" cap="none" spc="0" smtClean="0">
                          <a:ln/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Cambria Math" panose="02040503050406030204" pitchFamily="18" charset="0"/>
                        </a:rPr>
                        <m:t>𝑫</m:t>
                      </m:r>
                      <m:r>
                        <a:rPr lang="en-US" altLang="zh-CN" sz="3600" b="1" i="1" cap="none" spc="0" smtClean="0">
                          <a:ln/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3600" b="1" i="1" cap="none" spc="0" smtClean="0">
                          <a:ln/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altLang="zh-CN" sz="3600" b="1" i="1" cap="none" spc="0" smtClean="0">
                          <a:ln/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zh-CN" altLang="en-US" sz="3600" b="1" cap="none" spc="0" dirty="0">
                  <a:ln/>
                  <a:solidFill>
                    <a:srgbClr val="FF0000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B3E9F1A3-9AA4-4844-8130-A1BCC633C5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6162" y="3446974"/>
                <a:ext cx="3168240" cy="6463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组合 3">
            <a:extLst>
              <a:ext uri="{FF2B5EF4-FFF2-40B4-BE49-F238E27FC236}">
                <a16:creationId xmlns:a16="http://schemas.microsoft.com/office/drawing/2014/main" id="{9481DB3C-3C65-4D36-9C5A-136F590CF1D9}"/>
              </a:ext>
            </a:extLst>
          </p:cNvPr>
          <p:cNvGrpSpPr/>
          <p:nvPr/>
        </p:nvGrpSpPr>
        <p:grpSpPr>
          <a:xfrm>
            <a:off x="1750541" y="4523141"/>
            <a:ext cx="6228900" cy="1979472"/>
            <a:chOff x="1843373" y="4696201"/>
            <a:chExt cx="6228900" cy="1979472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11722ECD-902C-4A94-8EC3-BA948A3ADE9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30549" y="4696201"/>
              <a:ext cx="2141724" cy="1979472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矩形 14">
                  <a:extLst>
                    <a:ext uri="{FF2B5EF4-FFF2-40B4-BE49-F238E27FC236}">
                      <a16:creationId xmlns:a16="http://schemas.microsoft.com/office/drawing/2014/main" id="{5821248D-E048-4E7D-BAFF-3F803803A43A}"/>
                    </a:ext>
                  </a:extLst>
                </p:cNvPr>
                <p:cNvSpPr/>
                <p:nvPr/>
              </p:nvSpPr>
              <p:spPr>
                <a:xfrm>
                  <a:off x="1843373" y="4784557"/>
                  <a:ext cx="2969776" cy="830997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>
                  <a:spAutoFit/>
                </a:bodyPr>
                <a:lstStyle/>
                <a:p>
                  <a:pPr algn="ctr"/>
                  <a:r>
                    <a:rPr lang="zh-CN" altLang="en-US" sz="2400" b="1" cap="none" spc="0" dirty="0">
                      <a:ln w="0"/>
                      <a:solidFill>
                        <a:srgbClr val="FFC000"/>
                      </a:solidFill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</a:rPr>
                    <a:t>然而并没有结束</a:t>
                  </a:r>
                  <a:endParaRPr lang="en-US" altLang="zh-CN" sz="2400" b="1" cap="none" spc="0" dirty="0">
                    <a:ln w="0"/>
                    <a:solidFill>
                      <a:srgbClr val="FFC00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  <a:p>
                  <a:pPr algn="ctr"/>
                  <a14:m>
                    <m:oMath xmlns:m="http://schemas.openxmlformats.org/officeDocument/2006/math">
                      <m:r>
                        <a:rPr lang="en-US" altLang="zh-CN" sz="2400" b="1" i="1" cap="none" spc="0" smtClean="0">
                          <a:ln w="0"/>
                          <a:solidFill>
                            <a:srgbClr val="FFC000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𝑫</m:t>
                      </m:r>
                      <m:r>
                        <a:rPr lang="en-US" altLang="zh-CN" sz="2400" b="1" i="1" cap="none" spc="0" smtClean="0">
                          <a:ln w="0"/>
                          <a:solidFill>
                            <a:srgbClr val="FFC000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400" b="1" i="1" cap="none" spc="0" smtClean="0">
                          <a:ln w="0"/>
                          <a:solidFill>
                            <a:srgbClr val="FFC000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altLang="zh-CN" sz="2400" b="1" i="1" cap="none" spc="0" smtClean="0">
                          <a:ln w="0"/>
                          <a:solidFill>
                            <a:srgbClr val="FFC000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zh-CN" altLang="en-US" sz="2400" b="1" i="1">
                          <a:ln w="0"/>
                          <a:solidFill>
                            <a:srgbClr val="FFC000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是</m:t>
                      </m:r>
                    </m:oMath>
                  </a14:m>
                  <a:r>
                    <a:rPr lang="zh-CN" altLang="en-US" sz="2400" b="1" cap="none" spc="0" dirty="0">
                      <a:ln w="0"/>
                      <a:solidFill>
                        <a:srgbClr val="FFC000"/>
                      </a:solidFill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</a:rPr>
                    <a:t>多少</a:t>
                  </a:r>
                </a:p>
              </p:txBody>
            </p:sp>
          </mc:Choice>
          <mc:Fallback xmlns="">
            <p:sp>
              <p:nvSpPr>
                <p:cNvPr id="15" name="矩形 14">
                  <a:extLst>
                    <a:ext uri="{FF2B5EF4-FFF2-40B4-BE49-F238E27FC236}">
                      <a16:creationId xmlns:a16="http://schemas.microsoft.com/office/drawing/2014/main" id="{5821248D-E048-4E7D-BAFF-3F803803A43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43373" y="4784557"/>
                  <a:ext cx="2969776" cy="830997"/>
                </a:xfrm>
                <a:prstGeom prst="rect">
                  <a:avLst/>
                </a:prstGeom>
                <a:blipFill>
                  <a:blip r:embed="rId8"/>
                  <a:stretch>
                    <a:fillRect t="-9489" b="-1605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6" name="矩形 15">
            <a:extLst>
              <a:ext uri="{FF2B5EF4-FFF2-40B4-BE49-F238E27FC236}">
                <a16:creationId xmlns:a16="http://schemas.microsoft.com/office/drawing/2014/main" id="{6B347E75-5949-46C1-8B1A-B6B848798888}"/>
              </a:ext>
            </a:extLst>
          </p:cNvPr>
          <p:cNvSpPr/>
          <p:nvPr/>
        </p:nvSpPr>
        <p:spPr>
          <a:xfrm>
            <a:off x="1624786" y="5477276"/>
            <a:ext cx="3221286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2400" b="1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然而这个问题我们现在要先放一放了</a:t>
            </a:r>
          </a:p>
        </p:txBody>
      </p:sp>
    </p:spTree>
    <p:extLst>
      <p:ext uri="{BB962C8B-B14F-4D97-AF65-F5344CB8AC3E}">
        <p14:creationId xmlns:p14="http://schemas.microsoft.com/office/powerpoint/2010/main" val="1656253467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0174AB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6F8D664-BDFB-4BB0-A643-A022260A626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6732" y="0"/>
            <a:ext cx="637268" cy="557154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1682AC47-2E1A-4EFB-A620-42EDADDFCB35}"/>
              </a:ext>
            </a:extLst>
          </p:cNvPr>
          <p:cNvSpPr/>
          <p:nvPr/>
        </p:nvSpPr>
        <p:spPr>
          <a:xfrm>
            <a:off x="0" y="33934"/>
            <a:ext cx="162737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8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为我而减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2E8BACB-FCD2-48A7-8731-63B57624B8F3}"/>
              </a:ext>
            </a:extLst>
          </p:cNvPr>
          <p:cNvSpPr/>
          <p:nvPr/>
        </p:nvSpPr>
        <p:spPr>
          <a:xfrm>
            <a:off x="1" y="557154"/>
            <a:ext cx="5753498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400" b="1" cap="none" spc="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斐波那锲堆的元素是如何减少节点的值的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CA91760-461B-42C2-A2ED-20F93DA6DC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18819"/>
            <a:ext cx="7334304" cy="5734092"/>
          </a:xfrm>
          <a:prstGeom prst="rect">
            <a:avLst/>
          </a:prstGeom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0FC691CF-585F-4F10-8FC7-264934F19704}"/>
              </a:ext>
            </a:extLst>
          </p:cNvPr>
          <p:cNvGrpSpPr/>
          <p:nvPr/>
        </p:nvGrpSpPr>
        <p:grpSpPr>
          <a:xfrm>
            <a:off x="4572000" y="2204038"/>
            <a:ext cx="3473767" cy="3558810"/>
            <a:chOff x="4572000" y="2204038"/>
            <a:chExt cx="3473767" cy="3558810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7EB3798F-FCFC-4179-A343-ACDF3FE0B4A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2000" y="2745929"/>
              <a:ext cx="3473767" cy="3016919"/>
            </a:xfrm>
            <a:prstGeom prst="rect">
              <a:avLst/>
            </a:prstGeom>
          </p:spPr>
        </p:pic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07EAE9FA-0E88-490B-8894-E8169F8752E8}"/>
                </a:ext>
              </a:extLst>
            </p:cNvPr>
            <p:cNvSpPr/>
            <p:nvPr/>
          </p:nvSpPr>
          <p:spPr>
            <a:xfrm>
              <a:off x="4572000" y="2204038"/>
              <a:ext cx="3278463" cy="46166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CN" altLang="en-US" sz="2400" b="1" dirty="0">
                  <a:ln w="0"/>
                  <a:solidFill>
                    <a:srgbClr val="FFC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让我们来康康直观解释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01555274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0174AB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6F8D664-BDFB-4BB0-A643-A022260A626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6732" y="0"/>
            <a:ext cx="637268" cy="557154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1682AC47-2E1A-4EFB-A620-42EDADDFCB35}"/>
              </a:ext>
            </a:extLst>
          </p:cNvPr>
          <p:cNvSpPr/>
          <p:nvPr/>
        </p:nvSpPr>
        <p:spPr>
          <a:xfrm>
            <a:off x="0" y="44692"/>
            <a:ext cx="404168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Their deep dark fantasies</a:t>
            </a:r>
            <a:endParaRPr lang="zh-CN" altLang="en-US" sz="28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854DCF1-8126-4182-BED4-2ED5A8DAE0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67912"/>
            <a:ext cx="6149405" cy="3807302"/>
          </a:xfrm>
          <a:prstGeom prst="rect">
            <a:avLst/>
          </a:prstGeom>
        </p:spPr>
      </p:pic>
      <p:grpSp>
        <p:nvGrpSpPr>
          <p:cNvPr id="5" name="组合 4">
            <a:extLst>
              <a:ext uri="{FF2B5EF4-FFF2-40B4-BE49-F238E27FC236}">
                <a16:creationId xmlns:a16="http://schemas.microsoft.com/office/drawing/2014/main" id="{B14C0FC1-A777-4961-9E52-961E4CA59E87}"/>
              </a:ext>
            </a:extLst>
          </p:cNvPr>
          <p:cNvGrpSpPr/>
          <p:nvPr/>
        </p:nvGrpSpPr>
        <p:grpSpPr>
          <a:xfrm>
            <a:off x="1889377" y="2728588"/>
            <a:ext cx="527125" cy="527125"/>
            <a:chOff x="3297219" y="5531314"/>
            <a:chExt cx="527125" cy="527125"/>
          </a:xfrm>
        </p:grpSpPr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93FFB41C-1251-41AF-86D0-01BC813C974D}"/>
                </a:ext>
              </a:extLst>
            </p:cNvPr>
            <p:cNvSpPr/>
            <p:nvPr/>
          </p:nvSpPr>
          <p:spPr>
            <a:xfrm>
              <a:off x="3297219" y="5531314"/>
              <a:ext cx="527125" cy="527125"/>
            </a:xfrm>
            <a:prstGeom prst="ellipse">
              <a:avLst/>
            </a:prstGeom>
            <a:solidFill>
              <a:schemeClr val="bg2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dirty="0"/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1ACD8B81-69D9-4E91-97BB-E7D57CBF6E80}"/>
                </a:ext>
              </a:extLst>
            </p:cNvPr>
            <p:cNvSpPr/>
            <p:nvPr/>
          </p:nvSpPr>
          <p:spPr>
            <a:xfrm>
              <a:off x="3312956" y="5564043"/>
              <a:ext cx="495650" cy="46166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CN" sz="2400" b="1" cap="none" spc="0" dirty="0">
                  <a:ln w="0"/>
                  <a:solidFill>
                    <a:srgbClr val="FFC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19</a:t>
              </a:r>
              <a:endParaRPr lang="zh-CN" altLang="en-US" sz="2400" b="1" cap="none" spc="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pic>
        <p:nvPicPr>
          <p:cNvPr id="10" name="图片 9">
            <a:extLst>
              <a:ext uri="{FF2B5EF4-FFF2-40B4-BE49-F238E27FC236}">
                <a16:creationId xmlns:a16="http://schemas.microsoft.com/office/drawing/2014/main" id="{B88BE3C8-1EDF-4EBE-9688-E1F9768DB5D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9200"/>
          <a:stretch/>
        </p:blipFill>
        <p:spPr>
          <a:xfrm>
            <a:off x="5840157" y="874771"/>
            <a:ext cx="3303844" cy="4333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622569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0174AB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6F8D664-BDFB-4BB0-A643-A022260A626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6732" y="0"/>
            <a:ext cx="637268" cy="557154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1682AC47-2E1A-4EFB-A620-42EDADDFCB35}"/>
              </a:ext>
            </a:extLst>
          </p:cNvPr>
          <p:cNvSpPr/>
          <p:nvPr/>
        </p:nvSpPr>
        <p:spPr>
          <a:xfrm>
            <a:off x="0" y="44692"/>
            <a:ext cx="404168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Their deep dark fantasies</a:t>
            </a:r>
            <a:endParaRPr lang="zh-CN" altLang="en-US" sz="28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854DCF1-8126-4182-BED4-2ED5A8DAE0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67912"/>
            <a:ext cx="6149405" cy="3807302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93C8E9EA-6118-4237-A350-A307FE6A00EB}"/>
              </a:ext>
            </a:extLst>
          </p:cNvPr>
          <p:cNvSpPr/>
          <p:nvPr/>
        </p:nvSpPr>
        <p:spPr>
          <a:xfrm>
            <a:off x="417658" y="5295462"/>
            <a:ext cx="8089074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400" b="1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对被改变值达到节点执行两个函数：</a:t>
            </a:r>
            <a:r>
              <a:rPr lang="en-US" altLang="zh-CN" sz="2400" b="1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CUT</a:t>
            </a:r>
            <a:r>
              <a:rPr lang="zh-CN" altLang="en-US" sz="2400" b="1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和</a:t>
            </a:r>
            <a:r>
              <a:rPr lang="en-US" altLang="zh-CN" sz="2400" b="1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CASCADING-CUT</a:t>
            </a:r>
            <a:endParaRPr lang="zh-CN" altLang="en-US" sz="2400" b="1" cap="none" spc="0" dirty="0">
              <a:ln w="0"/>
              <a:solidFill>
                <a:srgbClr val="FFC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CDE60CD1-4A1B-4A2C-8B5B-90EE02D4F8DE}"/>
              </a:ext>
            </a:extLst>
          </p:cNvPr>
          <p:cNvGrpSpPr/>
          <p:nvPr/>
        </p:nvGrpSpPr>
        <p:grpSpPr>
          <a:xfrm>
            <a:off x="1889377" y="2728588"/>
            <a:ext cx="527125" cy="527125"/>
            <a:chOff x="3297219" y="5531314"/>
            <a:chExt cx="527125" cy="527125"/>
          </a:xfrm>
        </p:grpSpPr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9EAF95B1-3DC6-42EC-BFA6-5C3254CA4D0E}"/>
                </a:ext>
              </a:extLst>
            </p:cNvPr>
            <p:cNvSpPr/>
            <p:nvPr/>
          </p:nvSpPr>
          <p:spPr>
            <a:xfrm>
              <a:off x="3297219" y="5531314"/>
              <a:ext cx="527125" cy="527125"/>
            </a:xfrm>
            <a:prstGeom prst="ellipse">
              <a:avLst/>
            </a:prstGeom>
            <a:solidFill>
              <a:schemeClr val="bg2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dirty="0"/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DBE3C8D8-8E5E-4DCA-9DBA-527AFE7C1FAD}"/>
                </a:ext>
              </a:extLst>
            </p:cNvPr>
            <p:cNvSpPr/>
            <p:nvPr/>
          </p:nvSpPr>
          <p:spPr>
            <a:xfrm>
              <a:off x="3312956" y="5564043"/>
              <a:ext cx="495650" cy="46166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CN" sz="2400" b="1" cap="none" spc="0" dirty="0">
                  <a:ln w="0"/>
                  <a:solidFill>
                    <a:srgbClr val="FFC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15</a:t>
              </a:r>
              <a:endParaRPr lang="zh-CN" altLang="en-US" sz="2400" b="1" cap="none" spc="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pic>
        <p:nvPicPr>
          <p:cNvPr id="17" name="图片 16">
            <a:extLst>
              <a:ext uri="{FF2B5EF4-FFF2-40B4-BE49-F238E27FC236}">
                <a16:creationId xmlns:a16="http://schemas.microsoft.com/office/drawing/2014/main" id="{58549212-4448-4D69-A0B3-F0D6509EA17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9200"/>
          <a:stretch/>
        </p:blipFill>
        <p:spPr>
          <a:xfrm>
            <a:off x="5840157" y="874771"/>
            <a:ext cx="3303844" cy="4333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544956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0174AB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6F8D664-BDFB-4BB0-A643-A022260A626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6732" y="0"/>
            <a:ext cx="637268" cy="557154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1682AC47-2E1A-4EFB-A620-42EDADDFCB35}"/>
              </a:ext>
            </a:extLst>
          </p:cNvPr>
          <p:cNvSpPr/>
          <p:nvPr/>
        </p:nvSpPr>
        <p:spPr>
          <a:xfrm>
            <a:off x="0" y="44692"/>
            <a:ext cx="404168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Their deep dark fantasies</a:t>
            </a:r>
            <a:endParaRPr lang="zh-CN" altLang="en-US" sz="28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854DCF1-8126-4182-BED4-2ED5A8DAE0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78375"/>
            <a:ext cx="6149405" cy="3807302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93C8E9EA-6118-4237-A350-A307FE6A00EB}"/>
              </a:ext>
            </a:extLst>
          </p:cNvPr>
          <p:cNvSpPr/>
          <p:nvPr/>
        </p:nvSpPr>
        <p:spPr>
          <a:xfrm>
            <a:off x="0" y="4396140"/>
            <a:ext cx="7022820" cy="193899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zh-CN" sz="2400" b="1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CUT</a:t>
            </a:r>
            <a:r>
              <a:rPr lang="zh-CN" altLang="en-US" sz="2400" b="1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操作：</a:t>
            </a:r>
            <a:endParaRPr lang="en-US" altLang="zh-CN" sz="2400" b="1" dirty="0">
              <a:ln w="0"/>
              <a:solidFill>
                <a:srgbClr val="FFC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457200" indent="-457200">
              <a:buAutoNum type="arabicPeriod"/>
            </a:pPr>
            <a:r>
              <a:rPr lang="zh-CN" altLang="en-US" sz="2400" b="1" cap="none" spc="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把该节点加到跟链表中</a:t>
            </a:r>
            <a:endParaRPr lang="en-US" altLang="zh-CN" sz="2400" b="1" cap="none" spc="0" dirty="0">
              <a:ln w="0"/>
              <a:solidFill>
                <a:srgbClr val="FFC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457200" indent="-457200">
              <a:buAutoNum type="arabicPeriod"/>
            </a:pPr>
            <a:r>
              <a:rPr lang="zh-CN" altLang="en-US" sz="2400" b="1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进行其他相关造作：</a:t>
            </a:r>
            <a:endParaRPr lang="en-US" altLang="zh-CN" sz="2400" b="1" dirty="0">
              <a:ln w="0"/>
              <a:solidFill>
                <a:srgbClr val="FFC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altLang="zh-CN" sz="2400" b="1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	</a:t>
            </a:r>
            <a:r>
              <a:rPr lang="zh-CN" altLang="en-US" sz="2400" b="1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如跟新父节点的</a:t>
            </a:r>
            <a:r>
              <a:rPr lang="en-US" altLang="zh-CN" sz="2400" b="1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.degree</a:t>
            </a:r>
            <a:r>
              <a:rPr lang="zh-CN" altLang="en-US" sz="2400" b="1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，被切去节点的属性</a:t>
            </a:r>
            <a:endParaRPr lang="en-US" altLang="zh-CN" sz="2400" b="1" dirty="0">
              <a:ln w="0"/>
              <a:solidFill>
                <a:srgbClr val="FFC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altLang="zh-CN" sz="2400" b="1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3.   </a:t>
            </a:r>
            <a:r>
              <a:rPr lang="zh-CN" altLang="en-US" sz="2400" b="1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别切去节点的</a:t>
            </a:r>
            <a:r>
              <a:rPr lang="en-US" altLang="zh-CN" sz="2400" b="1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.mark</a:t>
            </a:r>
            <a:r>
              <a:rPr lang="zh-CN" altLang="en-US" sz="2400" b="1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置为</a:t>
            </a:r>
            <a:r>
              <a:rPr lang="en-US" altLang="zh-CN" sz="2400" b="1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false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49CA5DAA-6691-49A6-AC96-462D6216DA90}"/>
              </a:ext>
            </a:extLst>
          </p:cNvPr>
          <p:cNvSpPr/>
          <p:nvPr/>
        </p:nvSpPr>
        <p:spPr>
          <a:xfrm>
            <a:off x="1851726" y="2737167"/>
            <a:ext cx="661595" cy="5486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8EF5B0CA-3D43-4E5F-8656-9E6B44A4E53B}"/>
              </a:ext>
            </a:extLst>
          </p:cNvPr>
          <p:cNvCxnSpPr/>
          <p:nvPr/>
        </p:nvCxnSpPr>
        <p:spPr>
          <a:xfrm>
            <a:off x="1168615" y="1688297"/>
            <a:ext cx="731520" cy="0"/>
          </a:xfrm>
          <a:prstGeom prst="line">
            <a:avLst/>
          </a:prstGeom>
          <a:ln w="762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3589C64A-A5C4-4697-B9B3-CACB4BE80B41}"/>
              </a:ext>
            </a:extLst>
          </p:cNvPr>
          <p:cNvGrpSpPr/>
          <p:nvPr/>
        </p:nvGrpSpPr>
        <p:grpSpPr>
          <a:xfrm>
            <a:off x="598460" y="1428471"/>
            <a:ext cx="527125" cy="527125"/>
            <a:chOff x="3297219" y="5531314"/>
            <a:chExt cx="527125" cy="527125"/>
          </a:xfrm>
        </p:grpSpPr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DB0B8CC2-D648-44C6-BC81-5ABEF6DCA632}"/>
                </a:ext>
              </a:extLst>
            </p:cNvPr>
            <p:cNvSpPr/>
            <p:nvPr/>
          </p:nvSpPr>
          <p:spPr>
            <a:xfrm>
              <a:off x="3297219" y="5531314"/>
              <a:ext cx="527125" cy="527125"/>
            </a:xfrm>
            <a:prstGeom prst="ellipse">
              <a:avLst/>
            </a:prstGeom>
            <a:solidFill>
              <a:schemeClr val="bg2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dirty="0"/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E49340BD-E830-43FB-974E-DBB43B225983}"/>
                </a:ext>
              </a:extLst>
            </p:cNvPr>
            <p:cNvSpPr/>
            <p:nvPr/>
          </p:nvSpPr>
          <p:spPr>
            <a:xfrm>
              <a:off x="3312956" y="5564043"/>
              <a:ext cx="495650" cy="46166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CN" sz="2400" b="1" cap="none" spc="0" dirty="0">
                  <a:ln w="0"/>
                  <a:solidFill>
                    <a:srgbClr val="FFC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15</a:t>
              </a:r>
              <a:endParaRPr lang="zh-CN" altLang="en-US" sz="2400" b="1" cap="none" spc="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pic>
        <p:nvPicPr>
          <p:cNvPr id="16" name="图片 15">
            <a:extLst>
              <a:ext uri="{FF2B5EF4-FFF2-40B4-BE49-F238E27FC236}">
                <a16:creationId xmlns:a16="http://schemas.microsoft.com/office/drawing/2014/main" id="{8CC2C52E-438D-4FD1-9D6A-D490F47B057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9200"/>
          <a:stretch/>
        </p:blipFill>
        <p:spPr>
          <a:xfrm>
            <a:off x="5840157" y="874771"/>
            <a:ext cx="3303844" cy="4333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245202"/>
      </p:ext>
    </p:extLst>
  </p:cSld>
  <p:clrMapOvr>
    <a:masterClrMapping/>
  </p:clrMapOvr>
  <p:transition>
    <p:wip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>
            <a:extLst>
              <a:ext uri="{FF2B5EF4-FFF2-40B4-BE49-F238E27FC236}">
                <a16:creationId xmlns:a16="http://schemas.microsoft.com/office/drawing/2014/main" id="{FFAFC7E1-39E2-4E0B-8C6A-A54FB699B2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200"/>
          <a:stretch/>
        </p:blipFill>
        <p:spPr>
          <a:xfrm>
            <a:off x="5840157" y="874771"/>
            <a:ext cx="3303844" cy="4333907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0174AB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6F8D664-BDFB-4BB0-A643-A022260A626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6732" y="0"/>
            <a:ext cx="637268" cy="557154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1682AC47-2E1A-4EFB-A620-42EDADDFCB35}"/>
              </a:ext>
            </a:extLst>
          </p:cNvPr>
          <p:cNvSpPr/>
          <p:nvPr/>
        </p:nvSpPr>
        <p:spPr>
          <a:xfrm>
            <a:off x="0" y="44692"/>
            <a:ext cx="404168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Their deep dark fantasies</a:t>
            </a:r>
            <a:endParaRPr lang="zh-CN" altLang="en-US" sz="28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854DCF1-8126-4182-BED4-2ED5A8DAE0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57154"/>
            <a:ext cx="6149405" cy="3807302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93C8E9EA-6118-4237-A350-A307FE6A00EB}"/>
              </a:ext>
            </a:extLst>
          </p:cNvPr>
          <p:cNvSpPr/>
          <p:nvPr/>
        </p:nvSpPr>
        <p:spPr>
          <a:xfrm>
            <a:off x="-78582" y="3773332"/>
            <a:ext cx="6227987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zh-CN" sz="2400" b="1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CASCADING-CUT</a:t>
            </a:r>
            <a:r>
              <a:rPr lang="zh-CN" altLang="en-US" sz="2400" b="1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操作：</a:t>
            </a:r>
            <a:endParaRPr lang="en-US" altLang="zh-CN" sz="2400" b="1" dirty="0">
              <a:ln w="0"/>
              <a:solidFill>
                <a:srgbClr val="FFC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457200" indent="-457200">
              <a:buAutoNum type="arabicPeriod"/>
            </a:pPr>
            <a:r>
              <a:rPr lang="zh-CN" altLang="en-US" sz="2400" b="1" cap="none" spc="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如果父节点的</a:t>
            </a:r>
            <a:r>
              <a:rPr lang="en-US" altLang="zh-CN" sz="2400" b="1" cap="none" spc="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.mark</a:t>
            </a:r>
            <a:r>
              <a:rPr lang="zh-CN" altLang="en-US" sz="2400" b="1" cap="none" spc="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为</a:t>
            </a:r>
            <a:r>
              <a:rPr lang="en-US" altLang="zh-CN" sz="2400" b="1" cap="none" spc="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false</a:t>
            </a:r>
            <a:r>
              <a:rPr lang="zh-CN" altLang="en-US" sz="2400" b="1" cap="none" spc="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，则变为</a:t>
            </a:r>
            <a:r>
              <a:rPr lang="en-US" altLang="zh-CN" sz="2400" b="1" cap="none" spc="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true</a:t>
            </a:r>
          </a:p>
          <a:p>
            <a:pPr marL="457200" indent="-457200">
              <a:buAutoNum type="arabicPeriod"/>
            </a:pPr>
            <a:r>
              <a:rPr lang="zh-CN" altLang="en-US" sz="2400" b="1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如果父节点的</a:t>
            </a:r>
            <a:r>
              <a:rPr lang="en-US" altLang="zh-CN" sz="2400" b="1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.mark</a:t>
            </a:r>
            <a:r>
              <a:rPr lang="zh-CN" altLang="en-US" sz="2400" b="1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为</a:t>
            </a:r>
            <a:r>
              <a:rPr lang="en-US" altLang="zh-CN" sz="2400" b="1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true</a:t>
            </a:r>
            <a:r>
              <a:rPr lang="zh-CN" altLang="en-US" sz="2400" b="1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，</a:t>
            </a:r>
            <a:endParaRPr lang="en-US" altLang="zh-CN" sz="2400" b="1" dirty="0">
              <a:ln w="0"/>
              <a:solidFill>
                <a:srgbClr val="FFC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altLang="zh-CN" sz="2400" b="1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	</a:t>
            </a:r>
            <a:r>
              <a:rPr lang="zh-CN" altLang="en-US" sz="2400" b="1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则对父节点执行</a:t>
            </a:r>
            <a:r>
              <a:rPr lang="en-US" altLang="zh-CN" sz="2400" b="1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CUT</a:t>
            </a:r>
            <a:r>
              <a:rPr lang="zh-CN" altLang="en-US" sz="2400" b="1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和</a:t>
            </a:r>
            <a:r>
              <a:rPr lang="en-US" altLang="zh-CN" sz="2400" b="1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CASCADING-CUT</a:t>
            </a:r>
            <a:endParaRPr lang="en-US" altLang="zh-CN" sz="2400" b="1" cap="none" spc="0" dirty="0">
              <a:ln w="0"/>
              <a:solidFill>
                <a:srgbClr val="FFC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49CA5DAA-6691-49A6-AC96-462D6216DA90}"/>
              </a:ext>
            </a:extLst>
          </p:cNvPr>
          <p:cNvSpPr/>
          <p:nvPr/>
        </p:nvSpPr>
        <p:spPr>
          <a:xfrm>
            <a:off x="1851726" y="2715946"/>
            <a:ext cx="661595" cy="5486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8EF5B0CA-3D43-4E5F-8656-9E6B44A4E53B}"/>
              </a:ext>
            </a:extLst>
          </p:cNvPr>
          <p:cNvCxnSpPr/>
          <p:nvPr/>
        </p:nvCxnSpPr>
        <p:spPr>
          <a:xfrm>
            <a:off x="1168615" y="1667076"/>
            <a:ext cx="731520" cy="0"/>
          </a:xfrm>
          <a:prstGeom prst="line">
            <a:avLst/>
          </a:prstGeom>
          <a:ln w="762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3589C64A-A5C4-4697-B9B3-CACB4BE80B41}"/>
              </a:ext>
            </a:extLst>
          </p:cNvPr>
          <p:cNvGrpSpPr/>
          <p:nvPr/>
        </p:nvGrpSpPr>
        <p:grpSpPr>
          <a:xfrm>
            <a:off x="598460" y="1407250"/>
            <a:ext cx="527125" cy="527125"/>
            <a:chOff x="3297219" y="5531314"/>
            <a:chExt cx="527125" cy="527125"/>
          </a:xfrm>
        </p:grpSpPr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DB0B8CC2-D648-44C6-BC81-5ABEF6DCA632}"/>
                </a:ext>
              </a:extLst>
            </p:cNvPr>
            <p:cNvSpPr/>
            <p:nvPr/>
          </p:nvSpPr>
          <p:spPr>
            <a:xfrm>
              <a:off x="3297219" y="5531314"/>
              <a:ext cx="527125" cy="527125"/>
            </a:xfrm>
            <a:prstGeom prst="ellipse">
              <a:avLst/>
            </a:prstGeom>
            <a:solidFill>
              <a:schemeClr val="bg2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dirty="0"/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E49340BD-E830-43FB-974E-DBB43B225983}"/>
                </a:ext>
              </a:extLst>
            </p:cNvPr>
            <p:cNvSpPr/>
            <p:nvPr/>
          </p:nvSpPr>
          <p:spPr>
            <a:xfrm>
              <a:off x="3312956" y="5564043"/>
              <a:ext cx="495650" cy="46166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CN" sz="2400" b="1" cap="none" spc="0" dirty="0">
                  <a:ln w="0"/>
                  <a:solidFill>
                    <a:srgbClr val="FFC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15</a:t>
              </a:r>
              <a:endParaRPr lang="zh-CN" altLang="en-US" sz="2400" b="1" cap="none" spc="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747B6ACC-286F-4B80-BC71-8BA82B197F88}"/>
              </a:ext>
            </a:extLst>
          </p:cNvPr>
          <p:cNvGrpSpPr/>
          <p:nvPr/>
        </p:nvGrpSpPr>
        <p:grpSpPr>
          <a:xfrm>
            <a:off x="1208060" y="2070638"/>
            <a:ext cx="527125" cy="527125"/>
            <a:chOff x="8026998" y="2786381"/>
            <a:chExt cx="527125" cy="527125"/>
          </a:xfrm>
        </p:grpSpPr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CCDCBB87-56B3-4FF7-96AF-A897E4CCE46A}"/>
                </a:ext>
              </a:extLst>
            </p:cNvPr>
            <p:cNvSpPr/>
            <p:nvPr/>
          </p:nvSpPr>
          <p:spPr>
            <a:xfrm>
              <a:off x="8026998" y="2786381"/>
              <a:ext cx="527125" cy="527125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dirty="0"/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2D4948A3-B139-4F98-9FB7-293BDDB90EEA}"/>
                </a:ext>
              </a:extLst>
            </p:cNvPr>
            <p:cNvSpPr/>
            <p:nvPr/>
          </p:nvSpPr>
          <p:spPr>
            <a:xfrm>
              <a:off x="8042735" y="2819110"/>
              <a:ext cx="495650" cy="46166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CN" sz="2400" b="1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24</a:t>
              </a:r>
              <a:endParaRPr lang="zh-CN" altLang="en-US" sz="24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20" name="矩形 19">
            <a:extLst>
              <a:ext uri="{FF2B5EF4-FFF2-40B4-BE49-F238E27FC236}">
                <a16:creationId xmlns:a16="http://schemas.microsoft.com/office/drawing/2014/main" id="{37CBFD78-7597-48C2-90D4-6D578288D464}"/>
              </a:ext>
            </a:extLst>
          </p:cNvPr>
          <p:cNvSpPr/>
          <p:nvPr/>
        </p:nvSpPr>
        <p:spPr>
          <a:xfrm>
            <a:off x="0" y="5198399"/>
            <a:ext cx="6681637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zh-CN" sz="2400" b="1" dirty="0">
                <a:ln w="0"/>
                <a:solidFill>
                  <a:srgbClr val="E80028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CASCADING-CUT</a:t>
            </a:r>
            <a:r>
              <a:rPr lang="zh-CN" altLang="en-US" sz="2400" b="1" dirty="0">
                <a:ln w="0"/>
                <a:solidFill>
                  <a:srgbClr val="E80028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操作直观感觉：</a:t>
            </a:r>
            <a:endParaRPr lang="en-US" altLang="zh-CN" sz="2400" b="1" dirty="0">
              <a:ln w="0"/>
              <a:solidFill>
                <a:srgbClr val="E80028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zh-CN" altLang="en-US" sz="2400" b="1" dirty="0">
                <a:ln w="0"/>
                <a:solidFill>
                  <a:srgbClr val="E80028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如果父节点的</a:t>
            </a:r>
            <a:r>
              <a:rPr lang="en-US" altLang="zh-CN" sz="2400" b="1" dirty="0">
                <a:ln w="0"/>
                <a:solidFill>
                  <a:srgbClr val="E80028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.mark</a:t>
            </a:r>
            <a:r>
              <a:rPr lang="zh-CN" altLang="en-US" sz="2400" b="1" dirty="0">
                <a:ln w="0"/>
                <a:solidFill>
                  <a:srgbClr val="E80028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为</a:t>
            </a:r>
            <a:r>
              <a:rPr lang="en-US" altLang="zh-CN" sz="2400" b="1" dirty="0">
                <a:ln w="0"/>
                <a:solidFill>
                  <a:srgbClr val="E80028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true</a:t>
            </a:r>
            <a:r>
              <a:rPr lang="zh-CN" altLang="en-US" sz="2400" b="1" dirty="0">
                <a:ln w="0"/>
                <a:solidFill>
                  <a:srgbClr val="E80028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，</a:t>
            </a:r>
            <a:endParaRPr lang="en-US" altLang="zh-CN" sz="2400" b="1" dirty="0">
              <a:ln w="0"/>
              <a:solidFill>
                <a:srgbClr val="E80028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zh-CN" altLang="en-US" sz="2400" b="1" dirty="0">
                <a:ln w="0"/>
                <a:solidFill>
                  <a:srgbClr val="E80028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对父节点做和子节点一样的操作除了不改变值；</a:t>
            </a:r>
            <a:endParaRPr lang="en-US" altLang="zh-CN" sz="2400" b="1" dirty="0">
              <a:ln w="0"/>
              <a:solidFill>
                <a:srgbClr val="E80028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zh-CN" altLang="en-US" sz="2400" b="1" dirty="0">
                <a:ln w="0"/>
                <a:solidFill>
                  <a:srgbClr val="E80028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否则把父节点的 </a:t>
            </a:r>
            <a:r>
              <a:rPr lang="en-US" altLang="zh-CN" sz="2400" b="1" dirty="0">
                <a:ln w="0"/>
                <a:solidFill>
                  <a:srgbClr val="E80028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.mark</a:t>
            </a:r>
            <a:r>
              <a:rPr lang="zh-CN" altLang="en-US" sz="2400" b="1" dirty="0">
                <a:ln w="0"/>
                <a:solidFill>
                  <a:srgbClr val="E80028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变为</a:t>
            </a:r>
            <a:r>
              <a:rPr lang="en-US" altLang="zh-CN" sz="2400" b="1" dirty="0">
                <a:ln w="0"/>
                <a:solidFill>
                  <a:srgbClr val="E80028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true</a:t>
            </a:r>
          </a:p>
        </p:txBody>
      </p:sp>
    </p:spTree>
    <p:extLst>
      <p:ext uri="{BB962C8B-B14F-4D97-AF65-F5344CB8AC3E}">
        <p14:creationId xmlns:p14="http://schemas.microsoft.com/office/powerpoint/2010/main" val="2791235227"/>
      </p:ext>
    </p:extLst>
  </p:cSld>
  <p:clrMapOvr>
    <a:masterClrMapping/>
  </p:clrMapOvr>
  <p:transition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0174AB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000A130-65A2-4DD6-9A88-BCD9EE073288}"/>
              </a:ext>
            </a:extLst>
          </p:cNvPr>
          <p:cNvSpPr/>
          <p:nvPr/>
        </p:nvSpPr>
        <p:spPr>
          <a:xfrm>
            <a:off x="-17966" y="25316"/>
            <a:ext cx="456843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还记得</a:t>
            </a:r>
            <a:r>
              <a:rPr lang="en-US" altLang="zh-CN" sz="2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Dijkstra</a:t>
            </a:r>
            <a:r>
              <a:rPr lang="zh-CN" altLang="en-US" sz="2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算法是什么吗</a:t>
            </a:r>
            <a:endParaRPr lang="zh-CN" altLang="en-US" sz="28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0BDD5FA-AA80-4EFD-B6DA-FBBCCA5AED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58" y="1619609"/>
            <a:ext cx="5119725" cy="4138643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070C40A2-C1A9-43C5-858F-69E6A81F05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3926" y="777259"/>
            <a:ext cx="3548516" cy="1713076"/>
          </a:xfrm>
          <a:prstGeom prst="rect">
            <a:avLst/>
          </a:prstGeom>
        </p:spPr>
      </p:pic>
      <p:sp>
        <p:nvSpPr>
          <p:cNvPr id="11" name="箭头: 右 10">
            <a:extLst>
              <a:ext uri="{FF2B5EF4-FFF2-40B4-BE49-F238E27FC236}">
                <a16:creationId xmlns:a16="http://schemas.microsoft.com/office/drawing/2014/main" id="{2AACE69E-6077-40B9-833A-A2C274C226C0}"/>
              </a:ext>
            </a:extLst>
          </p:cNvPr>
          <p:cNvSpPr/>
          <p:nvPr/>
        </p:nvSpPr>
        <p:spPr>
          <a:xfrm rot="20546320">
            <a:off x="5088260" y="1854584"/>
            <a:ext cx="535922" cy="5704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4ABE83E2-A714-4A99-8A2D-7747354B51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8688" y="4365450"/>
            <a:ext cx="3247035" cy="1788531"/>
          </a:xfrm>
          <a:prstGeom prst="rect">
            <a:avLst/>
          </a:prstGeom>
        </p:spPr>
      </p:pic>
      <p:sp>
        <p:nvSpPr>
          <p:cNvPr id="35" name="箭头: 右 34">
            <a:extLst>
              <a:ext uri="{FF2B5EF4-FFF2-40B4-BE49-F238E27FC236}">
                <a16:creationId xmlns:a16="http://schemas.microsoft.com/office/drawing/2014/main" id="{79F5E95B-B74D-4452-A600-30AD8592D9F5}"/>
              </a:ext>
            </a:extLst>
          </p:cNvPr>
          <p:cNvSpPr/>
          <p:nvPr/>
        </p:nvSpPr>
        <p:spPr>
          <a:xfrm>
            <a:off x="3674869" y="5010115"/>
            <a:ext cx="1751190" cy="5704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5E5B18A9-D15F-458F-B468-7A69D9AD19D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6732" y="0"/>
            <a:ext cx="637268" cy="557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239700"/>
      </p:ext>
    </p:extLst>
  </p:cSld>
  <p:clrMapOvr>
    <a:masterClrMapping/>
  </p:clrMapOvr>
  <p:transition>
    <p:wip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0174AB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6F8D664-BDFB-4BB0-A643-A022260A626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6732" y="0"/>
            <a:ext cx="637268" cy="557154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1682AC47-2E1A-4EFB-A620-42EDADDFCB35}"/>
              </a:ext>
            </a:extLst>
          </p:cNvPr>
          <p:cNvSpPr/>
          <p:nvPr/>
        </p:nvSpPr>
        <p:spPr>
          <a:xfrm>
            <a:off x="1" y="44692"/>
            <a:ext cx="3406952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2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Do you like that? A</a:t>
            </a:r>
            <a:r>
              <a:rPr lang="zh-CN" altLang="en-US" sz="2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♂</a:t>
            </a:r>
            <a:r>
              <a:rPr lang="en-US" altLang="zh-CN" sz="2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?</a:t>
            </a:r>
            <a:endParaRPr lang="zh-CN" altLang="en-US" sz="28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3C8E9EA-6118-4237-A350-A307FE6A00EB}"/>
              </a:ext>
            </a:extLst>
          </p:cNvPr>
          <p:cNvSpPr/>
          <p:nvPr/>
        </p:nvSpPr>
        <p:spPr>
          <a:xfrm>
            <a:off x="0" y="612604"/>
            <a:ext cx="6227987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zh-CN" sz="2400" b="1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CASCADING-CUT</a:t>
            </a:r>
            <a:r>
              <a:rPr lang="zh-CN" altLang="en-US" sz="2400" b="1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操作：</a:t>
            </a:r>
            <a:endParaRPr lang="en-US" altLang="zh-CN" sz="2400" b="1" dirty="0">
              <a:ln w="0"/>
              <a:solidFill>
                <a:srgbClr val="FFC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457200" indent="-457200">
              <a:buAutoNum type="arabicPeriod"/>
            </a:pPr>
            <a:r>
              <a:rPr lang="zh-CN" altLang="en-US" sz="2400" b="1" cap="none" spc="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如果父节点的</a:t>
            </a:r>
            <a:r>
              <a:rPr lang="en-US" altLang="zh-CN" sz="2400" b="1" cap="none" spc="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.mark</a:t>
            </a:r>
            <a:r>
              <a:rPr lang="zh-CN" altLang="en-US" sz="2400" b="1" cap="none" spc="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为</a:t>
            </a:r>
            <a:r>
              <a:rPr lang="en-US" altLang="zh-CN" sz="2400" b="1" cap="none" spc="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false</a:t>
            </a:r>
            <a:r>
              <a:rPr lang="zh-CN" altLang="en-US" sz="2400" b="1" cap="none" spc="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，则变为</a:t>
            </a:r>
            <a:r>
              <a:rPr lang="en-US" altLang="zh-CN" sz="2400" b="1" cap="none" spc="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true</a:t>
            </a:r>
          </a:p>
          <a:p>
            <a:pPr marL="457200" indent="-457200">
              <a:buAutoNum type="arabicPeriod"/>
            </a:pPr>
            <a:r>
              <a:rPr lang="zh-CN" altLang="en-US" sz="2400" b="1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如果父节点的</a:t>
            </a:r>
            <a:r>
              <a:rPr lang="en-US" altLang="zh-CN" sz="2400" b="1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.mark</a:t>
            </a:r>
            <a:r>
              <a:rPr lang="zh-CN" altLang="en-US" sz="2400" b="1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为</a:t>
            </a:r>
            <a:r>
              <a:rPr lang="en-US" altLang="zh-CN" sz="2400" b="1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true</a:t>
            </a:r>
            <a:r>
              <a:rPr lang="zh-CN" altLang="en-US" sz="2400" b="1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，</a:t>
            </a:r>
            <a:endParaRPr lang="en-US" altLang="zh-CN" sz="2400" b="1" dirty="0">
              <a:ln w="0"/>
              <a:solidFill>
                <a:srgbClr val="FFC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altLang="zh-CN" sz="2400" b="1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	</a:t>
            </a:r>
            <a:r>
              <a:rPr lang="zh-CN" altLang="en-US" sz="2400" b="1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则对父节点执行</a:t>
            </a:r>
            <a:r>
              <a:rPr lang="en-US" altLang="zh-CN" sz="2400" b="1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CUT</a:t>
            </a:r>
            <a:r>
              <a:rPr lang="zh-CN" altLang="en-US" sz="2400" b="1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和</a:t>
            </a:r>
            <a:r>
              <a:rPr lang="en-US" altLang="zh-CN" sz="2400" b="1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CASCADING-CUT</a:t>
            </a:r>
            <a:endParaRPr lang="en-US" altLang="zh-CN" sz="2400" b="1" cap="none" spc="0" dirty="0">
              <a:ln w="0"/>
              <a:solidFill>
                <a:srgbClr val="FFC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37CBFD78-7597-48C2-90D4-6D578288D464}"/>
              </a:ext>
            </a:extLst>
          </p:cNvPr>
          <p:cNvSpPr/>
          <p:nvPr/>
        </p:nvSpPr>
        <p:spPr>
          <a:xfrm>
            <a:off x="66134" y="2226956"/>
            <a:ext cx="6681637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zh-CN" sz="2400" b="1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CASCADING-CUT</a:t>
            </a:r>
            <a:r>
              <a:rPr lang="zh-CN" altLang="en-US" sz="2400" b="1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操作直观感觉：</a:t>
            </a:r>
            <a:endParaRPr lang="en-US" altLang="zh-CN" sz="2400" b="1" dirty="0">
              <a:ln w="0"/>
              <a:solidFill>
                <a:srgbClr val="FFC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zh-CN" altLang="en-US" sz="2400" b="1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如果父节点的</a:t>
            </a:r>
            <a:r>
              <a:rPr lang="en-US" altLang="zh-CN" sz="2400" b="1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.mark</a:t>
            </a:r>
            <a:r>
              <a:rPr lang="zh-CN" altLang="en-US" sz="2400" b="1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为</a:t>
            </a:r>
            <a:r>
              <a:rPr lang="en-US" altLang="zh-CN" sz="2400" b="1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true</a:t>
            </a:r>
            <a:r>
              <a:rPr lang="zh-CN" altLang="en-US" sz="2400" b="1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，</a:t>
            </a:r>
            <a:endParaRPr lang="en-US" altLang="zh-CN" sz="2400" b="1" dirty="0">
              <a:ln w="0"/>
              <a:solidFill>
                <a:srgbClr val="FFC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zh-CN" altLang="en-US" sz="2400" b="1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对父节点做和子节点一样的操作除了不改变值；</a:t>
            </a:r>
            <a:endParaRPr lang="en-US" altLang="zh-CN" sz="2400" b="1" dirty="0">
              <a:ln w="0"/>
              <a:solidFill>
                <a:srgbClr val="FFC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zh-CN" altLang="en-US" sz="2400" b="1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否则把父节点的 </a:t>
            </a:r>
            <a:r>
              <a:rPr lang="en-US" altLang="zh-CN" sz="2400" b="1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.mark</a:t>
            </a:r>
            <a:r>
              <a:rPr lang="zh-CN" altLang="en-US" sz="2400" b="1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变为</a:t>
            </a:r>
            <a:r>
              <a:rPr lang="en-US" altLang="zh-CN" sz="2400" b="1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true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F9DA1035-DE2E-45DB-9670-1BBEA0E061C9}"/>
              </a:ext>
            </a:extLst>
          </p:cNvPr>
          <p:cNvSpPr/>
          <p:nvPr/>
        </p:nvSpPr>
        <p:spPr>
          <a:xfrm>
            <a:off x="66133" y="3930680"/>
            <a:ext cx="6681637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zh-CN" altLang="en-US" sz="2400" b="1" dirty="0">
                <a:ln w="0"/>
                <a:solidFill>
                  <a:srgbClr val="E80028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一个节点的</a:t>
            </a:r>
            <a:r>
              <a:rPr lang="en-US" altLang="zh-CN" sz="2400" b="1" dirty="0">
                <a:ln w="0"/>
                <a:solidFill>
                  <a:srgbClr val="E80028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.mark</a:t>
            </a:r>
            <a:r>
              <a:rPr lang="zh-CN" altLang="en-US" sz="2400" b="1" dirty="0">
                <a:ln w="0"/>
                <a:solidFill>
                  <a:srgbClr val="E80028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为</a:t>
            </a:r>
            <a:r>
              <a:rPr lang="en-US" altLang="zh-CN" sz="2400" b="1" dirty="0">
                <a:ln w="0"/>
                <a:solidFill>
                  <a:srgbClr val="E80028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true</a:t>
            </a:r>
          </a:p>
          <a:p>
            <a:r>
              <a:rPr lang="zh-CN" altLang="en-US" sz="2400" b="1" dirty="0">
                <a:ln w="0"/>
                <a:solidFill>
                  <a:srgbClr val="E80028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当且仅当</a:t>
            </a:r>
            <a:endParaRPr lang="en-US" altLang="zh-CN" sz="2400" b="1" dirty="0">
              <a:ln w="0"/>
              <a:solidFill>
                <a:srgbClr val="E80028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zh-CN" altLang="en-US" sz="2400" b="1" dirty="0">
                <a:ln w="0"/>
                <a:solidFill>
                  <a:srgbClr val="E80028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其成为其他节点的后代后，他的后代被砍去一个</a:t>
            </a:r>
            <a:endParaRPr lang="en-US" altLang="zh-CN" sz="2400" b="1" dirty="0">
              <a:ln w="0"/>
              <a:solidFill>
                <a:srgbClr val="E80028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93777313"/>
      </p:ext>
    </p:extLst>
  </p:cSld>
  <p:clrMapOvr>
    <a:masterClrMapping/>
  </p:clrMapOvr>
  <p:transition>
    <p:wip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0174AB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6F8D664-BDFB-4BB0-A643-A022260A626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6732" y="0"/>
            <a:ext cx="637268" cy="557154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1682AC47-2E1A-4EFB-A620-42EDADDFCB35}"/>
              </a:ext>
            </a:extLst>
          </p:cNvPr>
          <p:cNvSpPr/>
          <p:nvPr/>
        </p:nvSpPr>
        <p:spPr>
          <a:xfrm>
            <a:off x="0" y="33934"/>
            <a:ext cx="4407169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Another deep dark fantasies</a:t>
            </a:r>
            <a:endParaRPr lang="zh-CN" altLang="en-US" sz="28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465260F-1C9D-4A45-998B-FD40A7DC8F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52753"/>
            <a:ext cx="6238746" cy="3592327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E2271F26-212A-4EEA-A50F-9741B1C3411A}"/>
              </a:ext>
            </a:extLst>
          </p:cNvPr>
          <p:cNvSpPr/>
          <p:nvPr/>
        </p:nvSpPr>
        <p:spPr>
          <a:xfrm>
            <a:off x="0" y="591088"/>
            <a:ext cx="1422185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400" b="1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再来一个</a:t>
            </a:r>
            <a:endParaRPr lang="zh-CN" altLang="en-US" sz="2400" b="1" cap="none" spc="0" dirty="0">
              <a:ln w="0"/>
              <a:solidFill>
                <a:srgbClr val="FFC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8B8538F5-1946-4D8C-AD6A-29083D0D9D53}"/>
              </a:ext>
            </a:extLst>
          </p:cNvPr>
          <p:cNvGrpSpPr/>
          <p:nvPr/>
        </p:nvGrpSpPr>
        <p:grpSpPr>
          <a:xfrm>
            <a:off x="968188" y="3746507"/>
            <a:ext cx="527125" cy="527125"/>
            <a:chOff x="3297219" y="5531314"/>
            <a:chExt cx="527125" cy="527125"/>
          </a:xfrm>
        </p:grpSpPr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40AF594C-3134-466B-A1EC-664BDA16B52C}"/>
                </a:ext>
              </a:extLst>
            </p:cNvPr>
            <p:cNvSpPr/>
            <p:nvPr/>
          </p:nvSpPr>
          <p:spPr>
            <a:xfrm>
              <a:off x="3297219" y="5531314"/>
              <a:ext cx="527125" cy="527125"/>
            </a:xfrm>
            <a:prstGeom prst="ellipse">
              <a:avLst/>
            </a:prstGeom>
            <a:solidFill>
              <a:schemeClr val="bg2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dirty="0"/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F64FAFC9-8C93-462E-AAC5-FB8DBB80446A}"/>
                </a:ext>
              </a:extLst>
            </p:cNvPr>
            <p:cNvSpPr/>
            <p:nvPr/>
          </p:nvSpPr>
          <p:spPr>
            <a:xfrm>
              <a:off x="3390702" y="5564043"/>
              <a:ext cx="340158" cy="46166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CN" sz="2400" b="1" cap="none" spc="0" dirty="0">
                  <a:ln w="0"/>
                  <a:solidFill>
                    <a:srgbClr val="FFC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5</a:t>
              </a:r>
              <a:endParaRPr lang="zh-CN" altLang="en-US" sz="2400" b="1" cap="none" spc="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pic>
        <p:nvPicPr>
          <p:cNvPr id="17" name="图片 16">
            <a:extLst>
              <a:ext uri="{FF2B5EF4-FFF2-40B4-BE49-F238E27FC236}">
                <a16:creationId xmlns:a16="http://schemas.microsoft.com/office/drawing/2014/main" id="{0C181587-5A78-40E1-A1DA-12166D425E6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9200"/>
          <a:stretch/>
        </p:blipFill>
        <p:spPr>
          <a:xfrm>
            <a:off x="5840157" y="874771"/>
            <a:ext cx="3303844" cy="4333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425425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0174AB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6F8D664-BDFB-4BB0-A643-A022260A626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6732" y="0"/>
            <a:ext cx="637268" cy="557154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1682AC47-2E1A-4EFB-A620-42EDADDFCB35}"/>
              </a:ext>
            </a:extLst>
          </p:cNvPr>
          <p:cNvSpPr/>
          <p:nvPr/>
        </p:nvSpPr>
        <p:spPr>
          <a:xfrm>
            <a:off x="0" y="33934"/>
            <a:ext cx="4407169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Another deep dark fantasies</a:t>
            </a:r>
            <a:endParaRPr lang="zh-CN" altLang="en-US" sz="28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465260F-1C9D-4A45-998B-FD40A7DC8F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042886"/>
            <a:ext cx="6238746" cy="3592327"/>
          </a:xfrm>
          <a:prstGeom prst="rect">
            <a:avLst/>
          </a:prstGeom>
        </p:spPr>
      </p:pic>
      <p:grpSp>
        <p:nvGrpSpPr>
          <p:cNvPr id="13" name="组合 12">
            <a:extLst>
              <a:ext uri="{FF2B5EF4-FFF2-40B4-BE49-F238E27FC236}">
                <a16:creationId xmlns:a16="http://schemas.microsoft.com/office/drawing/2014/main" id="{8B8538F5-1946-4D8C-AD6A-29083D0D9D53}"/>
              </a:ext>
            </a:extLst>
          </p:cNvPr>
          <p:cNvGrpSpPr/>
          <p:nvPr/>
        </p:nvGrpSpPr>
        <p:grpSpPr>
          <a:xfrm>
            <a:off x="882126" y="1858080"/>
            <a:ext cx="527125" cy="527125"/>
            <a:chOff x="3297219" y="5531314"/>
            <a:chExt cx="527125" cy="527125"/>
          </a:xfrm>
        </p:grpSpPr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40AF594C-3134-466B-A1EC-664BDA16B52C}"/>
                </a:ext>
              </a:extLst>
            </p:cNvPr>
            <p:cNvSpPr/>
            <p:nvPr/>
          </p:nvSpPr>
          <p:spPr>
            <a:xfrm>
              <a:off x="3297219" y="5531314"/>
              <a:ext cx="527125" cy="527125"/>
            </a:xfrm>
            <a:prstGeom prst="ellipse">
              <a:avLst/>
            </a:prstGeom>
            <a:solidFill>
              <a:schemeClr val="bg2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dirty="0"/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F64FAFC9-8C93-462E-AAC5-FB8DBB80446A}"/>
                </a:ext>
              </a:extLst>
            </p:cNvPr>
            <p:cNvSpPr/>
            <p:nvPr/>
          </p:nvSpPr>
          <p:spPr>
            <a:xfrm>
              <a:off x="3390702" y="5564043"/>
              <a:ext cx="340158" cy="46166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CN" sz="2400" b="1" cap="none" spc="0" dirty="0">
                  <a:ln w="0"/>
                  <a:solidFill>
                    <a:srgbClr val="FFC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5</a:t>
              </a:r>
              <a:endParaRPr lang="zh-CN" altLang="en-US" sz="2400" b="1" cap="none" spc="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10" name="矩形 9">
            <a:extLst>
              <a:ext uri="{FF2B5EF4-FFF2-40B4-BE49-F238E27FC236}">
                <a16:creationId xmlns:a16="http://schemas.microsoft.com/office/drawing/2014/main" id="{110E3175-BCFE-42EC-A067-428ED53C827F}"/>
              </a:ext>
            </a:extLst>
          </p:cNvPr>
          <p:cNvSpPr/>
          <p:nvPr/>
        </p:nvSpPr>
        <p:spPr>
          <a:xfrm>
            <a:off x="957431" y="3727524"/>
            <a:ext cx="661595" cy="5486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箭头: 手杖形 2">
            <a:extLst>
              <a:ext uri="{FF2B5EF4-FFF2-40B4-BE49-F238E27FC236}">
                <a16:creationId xmlns:a16="http://schemas.microsoft.com/office/drawing/2014/main" id="{96E0EAA5-1064-46E5-BE90-B5D260D2182D}"/>
              </a:ext>
            </a:extLst>
          </p:cNvPr>
          <p:cNvSpPr/>
          <p:nvPr/>
        </p:nvSpPr>
        <p:spPr>
          <a:xfrm rot="16200000">
            <a:off x="-508602" y="3923548"/>
            <a:ext cx="2323652" cy="984930"/>
          </a:xfrm>
          <a:prstGeom prst="uturnArrow">
            <a:avLst>
              <a:gd name="adj1" fmla="val 14078"/>
              <a:gd name="adj2" fmla="val 13532"/>
              <a:gd name="adj3" fmla="val 25000"/>
              <a:gd name="adj4" fmla="val 43750"/>
              <a:gd name="adj5" fmla="val 7882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2B1D896B-034E-46D2-87B4-69B2743C5FE2}"/>
              </a:ext>
            </a:extLst>
          </p:cNvPr>
          <p:cNvSpPr/>
          <p:nvPr/>
        </p:nvSpPr>
        <p:spPr>
          <a:xfrm>
            <a:off x="1048181" y="5277391"/>
            <a:ext cx="7303602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400" b="1" cap="none" spc="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注意到在</a:t>
            </a:r>
            <a:r>
              <a:rPr lang="en-US" altLang="zh-CN" sz="2400" b="1" cap="none" spc="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15</a:t>
            </a:r>
            <a:r>
              <a:rPr lang="zh-CN" altLang="en-US" sz="2400" b="1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被切除前，其父节点</a:t>
            </a:r>
            <a:r>
              <a:rPr lang="en-US" altLang="zh-CN" sz="2400" b="1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26</a:t>
            </a:r>
            <a:r>
              <a:rPr lang="zh-CN" altLang="en-US" sz="2400" b="1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就已经是黑色的了</a:t>
            </a:r>
            <a:endParaRPr lang="en-US" altLang="zh-CN" sz="2400" b="1" dirty="0">
              <a:ln w="0"/>
              <a:solidFill>
                <a:srgbClr val="FFC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zh-CN" altLang="en-US" sz="2400" b="1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所以</a:t>
            </a:r>
            <a:r>
              <a:rPr lang="en-US" altLang="zh-CN" sz="2400" b="1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26</a:t>
            </a:r>
            <a:r>
              <a:rPr lang="zh-CN" altLang="en-US" sz="2400" b="1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也要被执行</a:t>
            </a:r>
            <a:r>
              <a:rPr lang="en-US" altLang="zh-CN" sz="2400" b="1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CUT</a:t>
            </a:r>
            <a:r>
              <a:rPr lang="zh-CN" altLang="en-US" sz="2400" b="1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和</a:t>
            </a:r>
            <a:r>
              <a:rPr lang="en-US" altLang="zh-CN" sz="2400" b="1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CASCADING-CUT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AFA1DC6-4139-4B75-80CD-7C56884E2CF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9200"/>
          <a:stretch/>
        </p:blipFill>
        <p:spPr>
          <a:xfrm>
            <a:off x="5840157" y="874771"/>
            <a:ext cx="3303844" cy="4333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51692"/>
      </p:ext>
    </p:extLst>
  </p:cSld>
  <p:clrMapOvr>
    <a:masterClrMapping/>
  </p:clrMapOvr>
  <p:transition>
    <p:wip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0174AB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6F8D664-BDFB-4BB0-A643-A022260A626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6732" y="0"/>
            <a:ext cx="637268" cy="557154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1682AC47-2E1A-4EFB-A620-42EDADDFCB35}"/>
              </a:ext>
            </a:extLst>
          </p:cNvPr>
          <p:cNvSpPr/>
          <p:nvPr/>
        </p:nvSpPr>
        <p:spPr>
          <a:xfrm>
            <a:off x="0" y="33934"/>
            <a:ext cx="4407169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Another deep dark fantasies</a:t>
            </a:r>
            <a:endParaRPr lang="zh-CN" altLang="en-US" sz="28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465260F-1C9D-4A45-998B-FD40A7DC8F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42886"/>
            <a:ext cx="6238746" cy="3592327"/>
          </a:xfrm>
          <a:prstGeom prst="rect">
            <a:avLst/>
          </a:prstGeom>
        </p:spPr>
      </p:pic>
      <p:grpSp>
        <p:nvGrpSpPr>
          <p:cNvPr id="13" name="组合 12">
            <a:extLst>
              <a:ext uri="{FF2B5EF4-FFF2-40B4-BE49-F238E27FC236}">
                <a16:creationId xmlns:a16="http://schemas.microsoft.com/office/drawing/2014/main" id="{8B8538F5-1946-4D8C-AD6A-29083D0D9D53}"/>
              </a:ext>
            </a:extLst>
          </p:cNvPr>
          <p:cNvGrpSpPr/>
          <p:nvPr/>
        </p:nvGrpSpPr>
        <p:grpSpPr>
          <a:xfrm>
            <a:off x="887505" y="1854051"/>
            <a:ext cx="527125" cy="527125"/>
            <a:chOff x="3297219" y="5531314"/>
            <a:chExt cx="527125" cy="527125"/>
          </a:xfrm>
        </p:grpSpPr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40AF594C-3134-466B-A1EC-664BDA16B52C}"/>
                </a:ext>
              </a:extLst>
            </p:cNvPr>
            <p:cNvSpPr/>
            <p:nvPr/>
          </p:nvSpPr>
          <p:spPr>
            <a:xfrm>
              <a:off x="3297219" y="5531314"/>
              <a:ext cx="527125" cy="527125"/>
            </a:xfrm>
            <a:prstGeom prst="ellipse">
              <a:avLst/>
            </a:prstGeom>
            <a:solidFill>
              <a:schemeClr val="bg2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dirty="0"/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F64FAFC9-8C93-462E-AAC5-FB8DBB80446A}"/>
                </a:ext>
              </a:extLst>
            </p:cNvPr>
            <p:cNvSpPr/>
            <p:nvPr/>
          </p:nvSpPr>
          <p:spPr>
            <a:xfrm>
              <a:off x="3390702" y="5564043"/>
              <a:ext cx="340158" cy="46166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CN" sz="2400" b="1" cap="none" spc="0" dirty="0">
                  <a:ln w="0"/>
                  <a:solidFill>
                    <a:srgbClr val="FFC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5</a:t>
              </a:r>
              <a:endParaRPr lang="zh-CN" altLang="en-US" sz="2400" b="1" cap="none" spc="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10" name="矩形 9">
            <a:extLst>
              <a:ext uri="{FF2B5EF4-FFF2-40B4-BE49-F238E27FC236}">
                <a16:creationId xmlns:a16="http://schemas.microsoft.com/office/drawing/2014/main" id="{110E3175-BCFE-42EC-A067-428ED53C827F}"/>
              </a:ext>
            </a:extLst>
          </p:cNvPr>
          <p:cNvSpPr/>
          <p:nvPr/>
        </p:nvSpPr>
        <p:spPr>
          <a:xfrm>
            <a:off x="957431" y="3092824"/>
            <a:ext cx="661595" cy="11833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AFA1DC6-4139-4B75-80CD-7C56884E2CF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9200"/>
          <a:stretch/>
        </p:blipFill>
        <p:spPr>
          <a:xfrm>
            <a:off x="5840157" y="874771"/>
            <a:ext cx="3303844" cy="4333907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A1A3E403-259E-41C9-BABA-B94B869523EF}"/>
              </a:ext>
            </a:extLst>
          </p:cNvPr>
          <p:cNvSpPr/>
          <p:nvPr/>
        </p:nvSpPr>
        <p:spPr>
          <a:xfrm>
            <a:off x="0" y="591088"/>
            <a:ext cx="3915784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2400" b="1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再见</a:t>
            </a:r>
            <a:r>
              <a:rPr lang="en-US" altLang="zh-CN" sz="2400" b="1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26</a:t>
            </a:r>
            <a:r>
              <a:rPr lang="zh-CN" altLang="en-US" sz="2400" b="1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：它要飞向根链表了</a:t>
            </a:r>
            <a:endParaRPr lang="zh-CN" altLang="en-US" sz="2400" b="1" cap="none" spc="0" dirty="0">
              <a:ln w="0"/>
              <a:solidFill>
                <a:srgbClr val="FFC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4AE59263-0879-46D4-ADEF-4ACDDE089352}"/>
              </a:ext>
            </a:extLst>
          </p:cNvPr>
          <p:cNvSpPr/>
          <p:nvPr/>
        </p:nvSpPr>
        <p:spPr>
          <a:xfrm>
            <a:off x="82250" y="5436511"/>
            <a:ext cx="668150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400" b="1" cap="none" spc="0" dirty="0">
                <a:ln w="0"/>
                <a:solidFill>
                  <a:srgbClr val="E80028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注意：记得节点在被执行</a:t>
            </a:r>
            <a:r>
              <a:rPr lang="en-US" altLang="zh-CN" sz="2400" b="1" cap="none" spc="0" dirty="0">
                <a:ln w="0"/>
                <a:solidFill>
                  <a:srgbClr val="E80028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CUT</a:t>
            </a:r>
            <a:r>
              <a:rPr lang="zh-CN" altLang="en-US" sz="2400" b="1" cap="none" spc="0" dirty="0">
                <a:ln w="0"/>
                <a:solidFill>
                  <a:srgbClr val="E80028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后</a:t>
            </a:r>
            <a:r>
              <a:rPr lang="en-US" altLang="zh-CN" sz="2400" b="1" cap="none" spc="0" dirty="0">
                <a:ln w="0"/>
                <a:solidFill>
                  <a:srgbClr val="E80028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.mark</a:t>
            </a:r>
            <a:r>
              <a:rPr lang="zh-CN" altLang="en-US" sz="2400" b="1" cap="none" spc="0" dirty="0">
                <a:ln w="0"/>
                <a:solidFill>
                  <a:srgbClr val="E80028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会变为</a:t>
            </a:r>
            <a:r>
              <a:rPr lang="en-US" altLang="zh-CN" sz="2400" b="1" cap="none" spc="0" dirty="0">
                <a:ln w="0"/>
                <a:solidFill>
                  <a:srgbClr val="E80028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false</a:t>
            </a: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B46AFA51-92FC-4523-BB2F-7B0F05CC4C90}"/>
              </a:ext>
            </a:extLst>
          </p:cNvPr>
          <p:cNvGrpSpPr/>
          <p:nvPr/>
        </p:nvGrpSpPr>
        <p:grpSpPr>
          <a:xfrm>
            <a:off x="1502734" y="1858078"/>
            <a:ext cx="527125" cy="527125"/>
            <a:chOff x="3297219" y="5531314"/>
            <a:chExt cx="527125" cy="527125"/>
          </a:xfrm>
        </p:grpSpPr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FC7317F6-3D0A-4BBA-892F-58A32B7DD4AA}"/>
                </a:ext>
              </a:extLst>
            </p:cNvPr>
            <p:cNvSpPr/>
            <p:nvPr/>
          </p:nvSpPr>
          <p:spPr>
            <a:xfrm>
              <a:off x="3297219" y="5531314"/>
              <a:ext cx="527125" cy="527125"/>
            </a:xfrm>
            <a:prstGeom prst="ellipse">
              <a:avLst/>
            </a:prstGeom>
            <a:solidFill>
              <a:schemeClr val="bg2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dirty="0"/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A8EF54A0-99B4-4C3F-972A-0C56148BDDE3}"/>
                </a:ext>
              </a:extLst>
            </p:cNvPr>
            <p:cNvSpPr/>
            <p:nvPr/>
          </p:nvSpPr>
          <p:spPr>
            <a:xfrm>
              <a:off x="3312956" y="5564043"/>
              <a:ext cx="495650" cy="46166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CN" sz="2400" b="1" cap="none" spc="0" dirty="0">
                  <a:ln w="0"/>
                  <a:solidFill>
                    <a:srgbClr val="FFC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26</a:t>
              </a:r>
              <a:endParaRPr lang="zh-CN" altLang="en-US" sz="2400" b="1" cap="none" spc="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72811534"/>
      </p:ext>
    </p:extLst>
  </p:cSld>
  <p:clrMapOvr>
    <a:masterClrMapping/>
  </p:clrMapOvr>
  <p:transition>
    <p:wip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0174AB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6F8D664-BDFB-4BB0-A643-A022260A626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6732" y="0"/>
            <a:ext cx="637268" cy="557154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1682AC47-2E1A-4EFB-A620-42EDADDFCB35}"/>
              </a:ext>
            </a:extLst>
          </p:cNvPr>
          <p:cNvSpPr/>
          <p:nvPr/>
        </p:nvSpPr>
        <p:spPr>
          <a:xfrm>
            <a:off x="0" y="33934"/>
            <a:ext cx="4407169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Another deep dark fantasies</a:t>
            </a:r>
            <a:endParaRPr lang="zh-CN" altLang="en-US" sz="28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465260F-1C9D-4A45-998B-FD40A7DC8F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42886"/>
            <a:ext cx="6238746" cy="3592327"/>
          </a:xfrm>
          <a:prstGeom prst="rect">
            <a:avLst/>
          </a:prstGeom>
        </p:spPr>
      </p:pic>
      <p:grpSp>
        <p:nvGrpSpPr>
          <p:cNvPr id="13" name="组合 12">
            <a:extLst>
              <a:ext uri="{FF2B5EF4-FFF2-40B4-BE49-F238E27FC236}">
                <a16:creationId xmlns:a16="http://schemas.microsoft.com/office/drawing/2014/main" id="{8B8538F5-1946-4D8C-AD6A-29083D0D9D53}"/>
              </a:ext>
            </a:extLst>
          </p:cNvPr>
          <p:cNvGrpSpPr/>
          <p:nvPr/>
        </p:nvGrpSpPr>
        <p:grpSpPr>
          <a:xfrm>
            <a:off x="887505" y="1854051"/>
            <a:ext cx="527125" cy="527125"/>
            <a:chOff x="3297219" y="5531314"/>
            <a:chExt cx="527125" cy="527125"/>
          </a:xfrm>
        </p:grpSpPr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40AF594C-3134-466B-A1EC-664BDA16B52C}"/>
                </a:ext>
              </a:extLst>
            </p:cNvPr>
            <p:cNvSpPr/>
            <p:nvPr/>
          </p:nvSpPr>
          <p:spPr>
            <a:xfrm>
              <a:off x="3297219" y="5531314"/>
              <a:ext cx="527125" cy="527125"/>
            </a:xfrm>
            <a:prstGeom prst="ellipse">
              <a:avLst/>
            </a:prstGeom>
            <a:solidFill>
              <a:schemeClr val="bg2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dirty="0"/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F64FAFC9-8C93-462E-AAC5-FB8DBB80446A}"/>
                </a:ext>
              </a:extLst>
            </p:cNvPr>
            <p:cNvSpPr/>
            <p:nvPr/>
          </p:nvSpPr>
          <p:spPr>
            <a:xfrm>
              <a:off x="3390702" y="5564043"/>
              <a:ext cx="340158" cy="46166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CN" sz="2400" b="1" cap="none" spc="0" dirty="0">
                  <a:ln w="0"/>
                  <a:solidFill>
                    <a:srgbClr val="FFC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5</a:t>
              </a:r>
              <a:endParaRPr lang="zh-CN" altLang="en-US" sz="2400" b="1" cap="none" spc="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10" name="矩形 9">
            <a:extLst>
              <a:ext uri="{FF2B5EF4-FFF2-40B4-BE49-F238E27FC236}">
                <a16:creationId xmlns:a16="http://schemas.microsoft.com/office/drawing/2014/main" id="{110E3175-BCFE-42EC-A067-428ED53C827F}"/>
              </a:ext>
            </a:extLst>
          </p:cNvPr>
          <p:cNvSpPr/>
          <p:nvPr/>
        </p:nvSpPr>
        <p:spPr>
          <a:xfrm>
            <a:off x="957431" y="2463952"/>
            <a:ext cx="1221798" cy="18122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AFA1DC6-4139-4B75-80CD-7C56884E2CF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9200"/>
          <a:stretch/>
        </p:blipFill>
        <p:spPr>
          <a:xfrm>
            <a:off x="5840157" y="874771"/>
            <a:ext cx="3303844" cy="4333907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A1A3E403-259E-41C9-BABA-B94B869523EF}"/>
              </a:ext>
            </a:extLst>
          </p:cNvPr>
          <p:cNvSpPr/>
          <p:nvPr/>
        </p:nvSpPr>
        <p:spPr>
          <a:xfrm>
            <a:off x="0" y="591088"/>
            <a:ext cx="3915784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2400" b="1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再见</a:t>
            </a:r>
            <a:r>
              <a:rPr lang="en-US" altLang="zh-CN" sz="2400" b="1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24</a:t>
            </a:r>
            <a:r>
              <a:rPr lang="zh-CN" altLang="en-US" sz="2400" b="1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：它要飞向根链表了</a:t>
            </a:r>
            <a:endParaRPr lang="zh-CN" altLang="en-US" sz="2400" b="1" cap="none" spc="0" dirty="0">
              <a:ln w="0"/>
              <a:solidFill>
                <a:srgbClr val="FFC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4AE59263-0879-46D4-ADEF-4ACDDE089352}"/>
              </a:ext>
            </a:extLst>
          </p:cNvPr>
          <p:cNvSpPr/>
          <p:nvPr/>
        </p:nvSpPr>
        <p:spPr>
          <a:xfrm>
            <a:off x="82250" y="5436511"/>
            <a:ext cx="668150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400" b="1" cap="none" spc="0" dirty="0">
                <a:ln w="0"/>
                <a:solidFill>
                  <a:srgbClr val="E80028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注意：记得节点在被执行</a:t>
            </a:r>
            <a:r>
              <a:rPr lang="en-US" altLang="zh-CN" sz="2400" b="1" cap="none" spc="0" dirty="0">
                <a:ln w="0"/>
                <a:solidFill>
                  <a:srgbClr val="E80028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CUT</a:t>
            </a:r>
            <a:r>
              <a:rPr lang="zh-CN" altLang="en-US" sz="2400" b="1" cap="none" spc="0" dirty="0">
                <a:ln w="0"/>
                <a:solidFill>
                  <a:srgbClr val="E80028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后</a:t>
            </a:r>
            <a:r>
              <a:rPr lang="en-US" altLang="zh-CN" sz="2400" b="1" cap="none" spc="0" dirty="0">
                <a:ln w="0"/>
                <a:solidFill>
                  <a:srgbClr val="E80028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.mark</a:t>
            </a:r>
            <a:r>
              <a:rPr lang="zh-CN" altLang="en-US" sz="2400" b="1" cap="none" spc="0" dirty="0">
                <a:ln w="0"/>
                <a:solidFill>
                  <a:srgbClr val="E80028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会变为</a:t>
            </a:r>
            <a:r>
              <a:rPr lang="en-US" altLang="zh-CN" sz="2400" b="1" cap="none" spc="0" dirty="0">
                <a:ln w="0"/>
                <a:solidFill>
                  <a:srgbClr val="E80028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false</a:t>
            </a: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B46AFA51-92FC-4523-BB2F-7B0F05CC4C90}"/>
              </a:ext>
            </a:extLst>
          </p:cNvPr>
          <p:cNvGrpSpPr/>
          <p:nvPr/>
        </p:nvGrpSpPr>
        <p:grpSpPr>
          <a:xfrm>
            <a:off x="1502734" y="1858078"/>
            <a:ext cx="527125" cy="527125"/>
            <a:chOff x="3297219" y="5531314"/>
            <a:chExt cx="527125" cy="527125"/>
          </a:xfrm>
        </p:grpSpPr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FC7317F6-3D0A-4BBA-892F-58A32B7DD4AA}"/>
                </a:ext>
              </a:extLst>
            </p:cNvPr>
            <p:cNvSpPr/>
            <p:nvPr/>
          </p:nvSpPr>
          <p:spPr>
            <a:xfrm>
              <a:off x="3297219" y="5531314"/>
              <a:ext cx="527125" cy="527125"/>
            </a:xfrm>
            <a:prstGeom prst="ellipse">
              <a:avLst/>
            </a:prstGeom>
            <a:solidFill>
              <a:schemeClr val="bg2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dirty="0"/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A8EF54A0-99B4-4C3F-972A-0C56148BDDE3}"/>
                </a:ext>
              </a:extLst>
            </p:cNvPr>
            <p:cNvSpPr/>
            <p:nvPr/>
          </p:nvSpPr>
          <p:spPr>
            <a:xfrm>
              <a:off x="3312956" y="5564043"/>
              <a:ext cx="495650" cy="46166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CN" sz="2400" b="1" cap="none" spc="0" dirty="0">
                  <a:ln w="0"/>
                  <a:solidFill>
                    <a:srgbClr val="FFC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26</a:t>
              </a:r>
              <a:endParaRPr lang="zh-CN" altLang="en-US" sz="2400" b="1" cap="none" spc="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3D489FB8-16E5-40D5-AE17-01A9FF146C83}"/>
              </a:ext>
            </a:extLst>
          </p:cNvPr>
          <p:cNvGrpSpPr/>
          <p:nvPr/>
        </p:nvGrpSpPr>
        <p:grpSpPr>
          <a:xfrm>
            <a:off x="2989073" y="1821258"/>
            <a:ext cx="527125" cy="527125"/>
            <a:chOff x="3297219" y="5531314"/>
            <a:chExt cx="527125" cy="527125"/>
          </a:xfrm>
        </p:grpSpPr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ECEA6E52-7335-46EB-8159-5E24E6AAC64C}"/>
                </a:ext>
              </a:extLst>
            </p:cNvPr>
            <p:cNvSpPr/>
            <p:nvPr/>
          </p:nvSpPr>
          <p:spPr>
            <a:xfrm>
              <a:off x="3297219" y="5531314"/>
              <a:ext cx="527125" cy="527125"/>
            </a:xfrm>
            <a:prstGeom prst="ellipse">
              <a:avLst/>
            </a:prstGeom>
            <a:solidFill>
              <a:schemeClr val="bg2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dirty="0"/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E6090BA7-F913-427E-8187-433F3BD5DE70}"/>
                </a:ext>
              </a:extLst>
            </p:cNvPr>
            <p:cNvSpPr/>
            <p:nvPr/>
          </p:nvSpPr>
          <p:spPr>
            <a:xfrm>
              <a:off x="3312956" y="5564043"/>
              <a:ext cx="495650" cy="46166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CN" sz="2400" b="1" cap="none" spc="0" dirty="0">
                  <a:ln w="0"/>
                  <a:solidFill>
                    <a:srgbClr val="FFC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24</a:t>
              </a:r>
              <a:endParaRPr lang="zh-CN" altLang="en-US" sz="2400" b="1" cap="none" spc="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20232763"/>
      </p:ext>
    </p:extLst>
  </p:cSld>
  <p:clrMapOvr>
    <a:masterClrMapping/>
  </p:clrMapOvr>
  <p:transition>
    <p:wip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0174AB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6F8D664-BDFB-4BB0-A643-A022260A626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6732" y="0"/>
            <a:ext cx="637268" cy="557154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1682AC47-2E1A-4EFB-A620-42EDADDFCB35}"/>
              </a:ext>
            </a:extLst>
          </p:cNvPr>
          <p:cNvSpPr/>
          <p:nvPr/>
        </p:nvSpPr>
        <p:spPr>
          <a:xfrm>
            <a:off x="0" y="0"/>
            <a:ext cx="5955477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减值操作的均摊时间复杂度又是多少</a:t>
            </a:r>
            <a:endParaRPr lang="zh-CN" altLang="en-US" sz="28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5AC25D6-02F1-49CE-8D6A-1331EE06C5B0}"/>
              </a:ext>
            </a:extLst>
          </p:cNvPr>
          <p:cNvSpPr/>
          <p:nvPr/>
        </p:nvSpPr>
        <p:spPr>
          <a:xfrm>
            <a:off x="0" y="591088"/>
            <a:ext cx="2636874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2400" b="1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又是无聊的分析了</a:t>
            </a:r>
            <a:endParaRPr lang="zh-CN" altLang="en-US" sz="2400" b="1" cap="none" spc="0" dirty="0">
              <a:ln w="0"/>
              <a:solidFill>
                <a:srgbClr val="FFC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8F68EE3-60CA-4F84-9D78-9DDE8F2BA5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200"/>
          <a:stretch/>
        </p:blipFill>
        <p:spPr>
          <a:xfrm>
            <a:off x="-1" y="1052753"/>
            <a:ext cx="4412513" cy="5788233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5E1721D5-3A3E-43CF-885E-ADC6F370F0FA}"/>
              </a:ext>
            </a:extLst>
          </p:cNvPr>
          <p:cNvSpPr/>
          <p:nvPr/>
        </p:nvSpPr>
        <p:spPr>
          <a:xfrm>
            <a:off x="137668" y="4997302"/>
            <a:ext cx="2818183" cy="184368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箭头: 左 1">
            <a:extLst>
              <a:ext uri="{FF2B5EF4-FFF2-40B4-BE49-F238E27FC236}">
                <a16:creationId xmlns:a16="http://schemas.microsoft.com/office/drawing/2014/main" id="{D9B1BFAC-888F-4B04-B012-F024BD8A8E27}"/>
              </a:ext>
            </a:extLst>
          </p:cNvPr>
          <p:cNvSpPr/>
          <p:nvPr/>
        </p:nvSpPr>
        <p:spPr>
          <a:xfrm>
            <a:off x="3099391" y="4917558"/>
            <a:ext cx="643269" cy="542261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5B214DA6-EE47-41F8-B72B-FE4D314773A4}"/>
                  </a:ext>
                </a:extLst>
              </p:cNvPr>
              <p:cNvSpPr/>
              <p:nvPr/>
            </p:nvSpPr>
            <p:spPr>
              <a:xfrm>
                <a:off x="3068736" y="5044320"/>
                <a:ext cx="5773481" cy="830997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zh-CN" altLang="en-US" sz="2400" b="1" dirty="0">
                    <a:ln w="0"/>
                    <a:solidFill>
                      <a:srgbClr val="FFC00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如果不递归，</a:t>
                </a:r>
                <a:endParaRPr lang="en-US" altLang="zh-CN" sz="2400" b="1" dirty="0">
                  <a:ln w="0"/>
                  <a:solidFill>
                    <a:srgbClr val="FFC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  <a:p>
                <a:pPr algn="ctr"/>
                <a:r>
                  <a:rPr lang="zh-CN" altLang="en-US" sz="2400" b="1" dirty="0">
                    <a:ln w="0"/>
                    <a:solidFill>
                      <a:srgbClr val="FFC00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那么进行一次</a:t>
                </a:r>
                <a:r>
                  <a:rPr lang="en-US" altLang="zh-CN" sz="2400" b="1" dirty="0">
                    <a:ln w="0"/>
                    <a:solidFill>
                      <a:srgbClr val="FFC00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CASCADING-CUT</a:t>
                </a:r>
                <a:r>
                  <a:rPr lang="zh-CN" altLang="en-US" sz="2400" b="1" dirty="0">
                    <a:ln w="0"/>
                    <a:solidFill>
                      <a:srgbClr val="FFC00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只需要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ln w="0"/>
                        <a:solidFill>
                          <a:srgbClr val="FFC00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𝑶</m:t>
                    </m:r>
                    <m:r>
                      <a:rPr lang="en-US" altLang="zh-CN" sz="2400" b="1" i="1" smtClean="0">
                        <a:ln w="0"/>
                        <a:solidFill>
                          <a:srgbClr val="FFC00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b="1" i="1" smtClean="0">
                        <a:ln w="0"/>
                        <a:solidFill>
                          <a:srgbClr val="FFC00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altLang="zh-CN" sz="2400" b="1" i="1" smtClean="0">
                        <a:ln w="0"/>
                        <a:solidFill>
                          <a:srgbClr val="FFC00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2400" b="1" dirty="0">
                  <a:ln w="0"/>
                  <a:solidFill>
                    <a:srgbClr val="FFC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5B214DA6-EE47-41F8-B72B-FE4D314773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8736" y="5044320"/>
                <a:ext cx="5773481" cy="830997"/>
              </a:xfrm>
              <a:prstGeom prst="rect">
                <a:avLst/>
              </a:prstGeom>
              <a:blipFill>
                <a:blip r:embed="rId4"/>
                <a:stretch>
                  <a:fillRect l="-1373" t="-9489" r="-1056" b="-197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矩形 10">
            <a:extLst>
              <a:ext uri="{FF2B5EF4-FFF2-40B4-BE49-F238E27FC236}">
                <a16:creationId xmlns:a16="http://schemas.microsoft.com/office/drawing/2014/main" id="{E09A0CEF-64C4-40C1-8945-DAD3FDBE7884}"/>
              </a:ext>
            </a:extLst>
          </p:cNvPr>
          <p:cNvSpPr/>
          <p:nvPr/>
        </p:nvSpPr>
        <p:spPr>
          <a:xfrm>
            <a:off x="115847" y="3662916"/>
            <a:ext cx="4296665" cy="125464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箭头: 左 12">
            <a:extLst>
              <a:ext uri="{FF2B5EF4-FFF2-40B4-BE49-F238E27FC236}">
                <a16:creationId xmlns:a16="http://schemas.microsoft.com/office/drawing/2014/main" id="{7749D1C1-AFBF-45A6-B0C7-8510841F1150}"/>
              </a:ext>
            </a:extLst>
          </p:cNvPr>
          <p:cNvSpPr/>
          <p:nvPr/>
        </p:nvSpPr>
        <p:spPr>
          <a:xfrm>
            <a:off x="4572000" y="3866273"/>
            <a:ext cx="643269" cy="542261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46B6C325-1BA8-49FB-9743-6106BE4A1976}"/>
                  </a:ext>
                </a:extLst>
              </p:cNvPr>
              <p:cNvSpPr/>
              <p:nvPr/>
            </p:nvSpPr>
            <p:spPr>
              <a:xfrm>
                <a:off x="5370685" y="3946869"/>
                <a:ext cx="2116408" cy="461665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zh-CN" altLang="en-US" sz="2400" b="1" dirty="0">
                    <a:ln w="0"/>
                    <a:solidFill>
                      <a:srgbClr val="FFC00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明显一次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ln w="0"/>
                        <a:solidFill>
                          <a:srgbClr val="FFC00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𝑶</m:t>
                    </m:r>
                    <m:r>
                      <a:rPr lang="en-US" altLang="zh-CN" sz="2400" b="1" i="1" smtClean="0">
                        <a:ln w="0"/>
                        <a:solidFill>
                          <a:srgbClr val="FFC00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b="1" i="1" smtClean="0">
                        <a:ln w="0"/>
                        <a:solidFill>
                          <a:srgbClr val="FFC00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altLang="zh-CN" sz="2400" b="1" i="1" smtClean="0">
                        <a:ln w="0"/>
                        <a:solidFill>
                          <a:srgbClr val="FFC00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2400" b="1" dirty="0">
                  <a:ln w="0"/>
                  <a:solidFill>
                    <a:srgbClr val="FFC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46B6C325-1BA8-49FB-9743-6106BE4A19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0685" y="3946869"/>
                <a:ext cx="2116408" cy="461665"/>
              </a:xfrm>
              <a:prstGeom prst="rect">
                <a:avLst/>
              </a:prstGeom>
              <a:blipFill>
                <a:blip r:embed="rId5"/>
                <a:stretch>
                  <a:fillRect l="-4323" t="-17105" r="-3170" b="-302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箭头: 左 14">
            <a:extLst>
              <a:ext uri="{FF2B5EF4-FFF2-40B4-BE49-F238E27FC236}">
                <a16:creationId xmlns:a16="http://schemas.microsoft.com/office/drawing/2014/main" id="{8013E8D0-A371-4B30-B0EA-DF2ACFCD5ED1}"/>
              </a:ext>
            </a:extLst>
          </p:cNvPr>
          <p:cNvSpPr/>
          <p:nvPr/>
        </p:nvSpPr>
        <p:spPr>
          <a:xfrm>
            <a:off x="3848987" y="1247738"/>
            <a:ext cx="643269" cy="542261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2A83696A-4F9E-482A-AD90-37B71C4D5F8C}"/>
                  </a:ext>
                </a:extLst>
              </p:cNvPr>
              <p:cNvSpPr/>
              <p:nvPr/>
            </p:nvSpPr>
            <p:spPr>
              <a:xfrm>
                <a:off x="4572000" y="1103369"/>
                <a:ext cx="4146698" cy="830997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zh-CN" altLang="en-US" sz="2400" b="1" dirty="0">
                    <a:ln w="0"/>
                    <a:solidFill>
                      <a:srgbClr val="FFC00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明显除了那两个函数的调用，其他地方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ln w="0"/>
                        <a:solidFill>
                          <a:srgbClr val="FFC00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𝑶</m:t>
                    </m:r>
                    <m:r>
                      <a:rPr lang="en-US" altLang="zh-CN" sz="2400" b="1" i="1" smtClean="0">
                        <a:ln w="0"/>
                        <a:solidFill>
                          <a:srgbClr val="FFC00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b="1" i="1" smtClean="0">
                        <a:ln w="0"/>
                        <a:solidFill>
                          <a:srgbClr val="FFC00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altLang="zh-CN" sz="2400" b="1" i="1" smtClean="0">
                        <a:ln w="0"/>
                        <a:solidFill>
                          <a:srgbClr val="FFC00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2400" b="1" dirty="0">
                  <a:ln w="0"/>
                  <a:solidFill>
                    <a:srgbClr val="FFC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2A83696A-4F9E-482A-AD90-37B71C4D5F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1103369"/>
                <a:ext cx="4146698" cy="830997"/>
              </a:xfrm>
              <a:prstGeom prst="rect">
                <a:avLst/>
              </a:prstGeom>
              <a:blipFill>
                <a:blip r:embed="rId7"/>
                <a:stretch>
                  <a:fillRect l="-2794" t="-7353" r="-3088" b="-161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组合 17">
            <a:extLst>
              <a:ext uri="{FF2B5EF4-FFF2-40B4-BE49-F238E27FC236}">
                <a16:creationId xmlns:a16="http://schemas.microsoft.com/office/drawing/2014/main" id="{FE1A0FB0-80BA-4651-9B4A-FA1C6BAE7997}"/>
              </a:ext>
            </a:extLst>
          </p:cNvPr>
          <p:cNvGrpSpPr/>
          <p:nvPr/>
        </p:nvGrpSpPr>
        <p:grpSpPr>
          <a:xfrm>
            <a:off x="4412512" y="2020185"/>
            <a:ext cx="4504132" cy="1846087"/>
            <a:chOff x="4412512" y="2020185"/>
            <a:chExt cx="4504132" cy="1846087"/>
          </a:xfrm>
        </p:grpSpPr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073693F6-C466-496C-B109-BC5CDFA25FBE}"/>
                </a:ext>
              </a:extLst>
            </p:cNvPr>
            <p:cNvSpPr/>
            <p:nvPr/>
          </p:nvSpPr>
          <p:spPr>
            <a:xfrm>
              <a:off x="4412512" y="2132932"/>
              <a:ext cx="3031522" cy="156966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3200" b="1" dirty="0">
                  <a:ln w="0"/>
                  <a:solidFill>
                    <a:srgbClr val="92D14F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问题的关键在</a:t>
              </a:r>
              <a:r>
                <a:rPr lang="en-US" altLang="zh-CN" sz="3200" b="1" dirty="0">
                  <a:ln w="0"/>
                  <a:solidFill>
                    <a:srgbClr val="92D14F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CASCADING-CUT</a:t>
              </a:r>
            </a:p>
            <a:p>
              <a:pPr algn="ctr"/>
              <a:r>
                <a:rPr lang="zh-CN" altLang="en-US" sz="3200" b="1" dirty="0">
                  <a:ln w="0"/>
                  <a:solidFill>
                    <a:srgbClr val="92D14F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调用的次数了</a:t>
              </a:r>
              <a:endParaRPr lang="en-US" altLang="zh-CN" sz="3200" b="1" dirty="0">
                <a:ln w="0"/>
                <a:solidFill>
                  <a:srgbClr val="92D14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E39D7448-F86F-4226-9C06-41EA6797C7F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443461" y="2020185"/>
              <a:ext cx="1473183" cy="184608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27960228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0174AB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6F8D664-BDFB-4BB0-A643-A022260A626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6732" y="0"/>
            <a:ext cx="637268" cy="557154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1682AC47-2E1A-4EFB-A620-42EDADDFCB35}"/>
              </a:ext>
            </a:extLst>
          </p:cNvPr>
          <p:cNvSpPr/>
          <p:nvPr/>
        </p:nvSpPr>
        <p:spPr>
          <a:xfrm>
            <a:off x="-1" y="0"/>
            <a:ext cx="4853764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2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分析真好玩，我可喜欢分析了</a:t>
            </a:r>
            <a:endParaRPr lang="zh-CN" altLang="en-US" sz="28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B39490B-6062-44F0-834E-CD5DC03B347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9200"/>
          <a:stretch/>
        </p:blipFill>
        <p:spPr>
          <a:xfrm>
            <a:off x="-1" y="1052753"/>
            <a:ext cx="4412513" cy="5788233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02C3B29A-51A9-4283-B9D2-2462EF4B3F8D}"/>
              </a:ext>
            </a:extLst>
          </p:cNvPr>
          <p:cNvSpPr/>
          <p:nvPr/>
        </p:nvSpPr>
        <p:spPr>
          <a:xfrm>
            <a:off x="4375298" y="698477"/>
            <a:ext cx="4131434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zh-CN" altLang="en-US" sz="2400" b="1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假设调用</a:t>
            </a:r>
            <a:r>
              <a:rPr lang="en-US" altLang="zh-CN" sz="2400" b="1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CASCADING-CUT c</a:t>
            </a:r>
            <a:r>
              <a:rPr lang="zh-CN" altLang="en-US" sz="2400" b="1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次</a:t>
            </a:r>
            <a:endParaRPr lang="zh-CN" altLang="en-US" sz="2400" b="1" cap="none" spc="0" dirty="0">
              <a:ln w="0"/>
              <a:solidFill>
                <a:srgbClr val="FFC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DB2D1B48-DEFD-44A9-B8FB-888EB89C8EE9}"/>
                  </a:ext>
                </a:extLst>
              </p:cNvPr>
              <p:cNvSpPr/>
              <p:nvPr/>
            </p:nvSpPr>
            <p:spPr>
              <a:xfrm>
                <a:off x="4375298" y="1160142"/>
                <a:ext cx="4131434" cy="830997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r>
                  <a:rPr lang="zh-CN" altLang="en-US" sz="2400" b="1" dirty="0">
                    <a:ln w="0"/>
                    <a:solidFill>
                      <a:srgbClr val="FFC00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那么，</a:t>
                </a:r>
                <a:r>
                  <a:rPr lang="en-US" altLang="zh-CN" sz="2400" b="1" dirty="0">
                    <a:ln w="0"/>
                    <a:solidFill>
                      <a:srgbClr val="FFC00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DECREASE</a:t>
                </a:r>
                <a:r>
                  <a:rPr lang="zh-CN" altLang="en-US" sz="2400" b="1" dirty="0">
                    <a:ln w="0"/>
                    <a:solidFill>
                      <a:srgbClr val="FFC00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算法时间复杂度为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ln w="0"/>
                        <a:solidFill>
                          <a:srgbClr val="FFC00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𝑶</m:t>
                    </m:r>
                    <m:r>
                      <a:rPr lang="en-US" altLang="zh-CN" sz="2400" b="1" i="1" smtClean="0">
                        <a:ln w="0"/>
                        <a:solidFill>
                          <a:srgbClr val="FFC00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b="1" i="1" smtClean="0">
                        <a:ln w="0"/>
                        <a:solidFill>
                          <a:srgbClr val="FFC00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𝒄</m:t>
                    </m:r>
                    <m:r>
                      <a:rPr lang="en-US" altLang="zh-CN" sz="2400" b="1" i="1" smtClean="0">
                        <a:ln w="0"/>
                        <a:solidFill>
                          <a:srgbClr val="FFC00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400" b="1" cap="none" spc="0" dirty="0">
                    <a:ln w="0"/>
                    <a:solidFill>
                      <a:srgbClr val="FFC00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（实际代价）</a:t>
                </a:r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DB2D1B48-DEFD-44A9-B8FB-888EB89C8EE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5298" y="1160142"/>
                <a:ext cx="4131434" cy="830997"/>
              </a:xfrm>
              <a:prstGeom prst="rect">
                <a:avLst/>
              </a:prstGeom>
              <a:blipFill>
                <a:blip r:embed="rId12"/>
                <a:stretch>
                  <a:fillRect l="-2659" t="-10219" b="-1532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组合 2">
            <a:extLst>
              <a:ext uri="{FF2B5EF4-FFF2-40B4-BE49-F238E27FC236}">
                <a16:creationId xmlns:a16="http://schemas.microsoft.com/office/drawing/2014/main" id="{C9BBB16E-BF1E-4F59-8843-C941972F440A}"/>
              </a:ext>
            </a:extLst>
          </p:cNvPr>
          <p:cNvGrpSpPr/>
          <p:nvPr/>
        </p:nvGrpSpPr>
        <p:grpSpPr>
          <a:xfrm>
            <a:off x="208663" y="801664"/>
            <a:ext cx="8637625" cy="2163786"/>
            <a:chOff x="208663" y="801664"/>
            <a:chExt cx="8637625" cy="2163786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60F87122-351B-4D88-BBBE-3D46B6002C56}"/>
                </a:ext>
              </a:extLst>
            </p:cNvPr>
            <p:cNvSpPr/>
            <p:nvPr/>
          </p:nvSpPr>
          <p:spPr>
            <a:xfrm>
              <a:off x="4375298" y="2004561"/>
              <a:ext cx="4470990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altLang="zh-CN" sz="2400" b="1" dirty="0">
                  <a:ln w="0"/>
                  <a:solidFill>
                    <a:srgbClr val="FF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FBI warning</a:t>
              </a:r>
              <a:r>
                <a:rPr lang="zh-CN" altLang="en-US" sz="2400" b="1" dirty="0">
                  <a:ln w="0"/>
                  <a:solidFill>
                    <a:srgbClr val="FF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：即将开始均摊分析</a:t>
              </a:r>
              <a:endParaRPr lang="zh-CN" altLang="en-US" sz="2400" b="1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B52E8D2F-5C11-44E0-B693-02CD8FCF4E36}"/>
                </a:ext>
              </a:extLst>
            </p:cNvPr>
            <p:cNvGrpSpPr/>
            <p:nvPr/>
          </p:nvGrpSpPr>
          <p:grpSpPr>
            <a:xfrm>
              <a:off x="208663" y="801664"/>
              <a:ext cx="5874488" cy="963843"/>
              <a:chOff x="0" y="3752194"/>
              <a:chExt cx="9144000" cy="1500280"/>
            </a:xfrm>
          </p:grpSpPr>
          <p:pic>
            <p:nvPicPr>
              <p:cNvPr id="14" name="图片 13">
                <a:extLst>
                  <a:ext uri="{FF2B5EF4-FFF2-40B4-BE49-F238E27FC236}">
                    <a16:creationId xmlns:a16="http://schemas.microsoft.com/office/drawing/2014/main" id="{0B52AE53-F66D-4D6B-BFAA-CF4BA7B87C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0" y="3752194"/>
                <a:ext cx="9144000" cy="1500280"/>
              </a:xfrm>
              <a:prstGeom prst="rect">
                <a:avLst/>
              </a:prstGeom>
              <a:effectLst>
                <a:outerShdw blurRad="50800" dist="50800" dir="5400000" sx="104000" sy="104000" algn="ctr" rotWithShape="0">
                  <a:srgbClr val="000000"/>
                </a:outerShdw>
              </a:effectLst>
            </p:spPr>
          </p:pic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1E2E2B31-2389-4D4F-8DC9-FD3CC8A69EF4}"/>
                  </a:ext>
                </a:extLst>
              </p:cNvPr>
              <p:cNvSpPr/>
              <p:nvPr/>
            </p:nvSpPr>
            <p:spPr>
              <a:xfrm>
                <a:off x="3262134" y="4924450"/>
                <a:ext cx="2552374" cy="328024"/>
              </a:xfrm>
              <a:prstGeom prst="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B1E926F7-7398-4290-B379-A3B15EDA3B70}"/>
                  </a:ext>
                </a:extLst>
              </p:cNvPr>
              <p:cNvSpPr/>
              <p:nvPr/>
            </p:nvSpPr>
            <p:spPr>
              <a:xfrm>
                <a:off x="2019626" y="4310186"/>
                <a:ext cx="3504426" cy="328024"/>
              </a:xfrm>
              <a:prstGeom prst="rect">
                <a:avLst/>
              </a:prstGeom>
              <a:noFill/>
              <a:ln w="571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A0002432-B92E-4391-858F-7F987E81F745}"/>
                  </a:ext>
                </a:extLst>
              </p:cNvPr>
              <p:cNvSpPr/>
              <p:nvPr/>
            </p:nvSpPr>
            <p:spPr>
              <a:xfrm>
                <a:off x="5629519" y="4289294"/>
                <a:ext cx="3409013" cy="328024"/>
              </a:xfrm>
              <a:prstGeom prst="rect">
                <a:avLst/>
              </a:prstGeom>
              <a:noFill/>
              <a:ln w="571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" name="对话气泡: 圆角矩形 1">
              <a:extLst>
                <a:ext uri="{FF2B5EF4-FFF2-40B4-BE49-F238E27FC236}">
                  <a16:creationId xmlns:a16="http://schemas.microsoft.com/office/drawing/2014/main" id="{8778D53C-82F2-4B63-8AE0-536EE4A99ECE}"/>
                </a:ext>
              </a:extLst>
            </p:cNvPr>
            <p:cNvSpPr/>
            <p:nvPr/>
          </p:nvSpPr>
          <p:spPr>
            <a:xfrm>
              <a:off x="1130300" y="2216150"/>
              <a:ext cx="2241550" cy="749300"/>
            </a:xfrm>
            <a:prstGeom prst="wedgeRoundRectCallout">
              <a:avLst>
                <a:gd name="adj1" fmla="val -18175"/>
                <a:gd name="adj2" fmla="val -90042"/>
                <a:gd name="adj3" fmla="val 1666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你们一定还记得我</a:t>
              </a:r>
              <a:endParaRPr lang="en-US" altLang="zh-CN" dirty="0"/>
            </a:p>
            <a:p>
              <a:pPr algn="ctr"/>
              <a:r>
                <a:rPr lang="zh-CN" altLang="en-US" dirty="0"/>
                <a:t>（才怪）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861DFA3A-58E8-4EEE-9B25-D51C2BBF2B21}"/>
                  </a:ext>
                </a:extLst>
              </p:cNvPr>
              <p:cNvSpPr/>
              <p:nvPr/>
            </p:nvSpPr>
            <p:spPr>
              <a:xfrm>
                <a:off x="4412512" y="2452804"/>
                <a:ext cx="4131434" cy="830997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r>
                  <a:rPr lang="zh-CN" altLang="en-US" sz="2400" b="1" dirty="0">
                    <a:ln w="0"/>
                    <a:solidFill>
                      <a:srgbClr val="FFC00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原来是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ln w="0"/>
                        <a:solidFill>
                          <a:srgbClr val="FFC00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US" altLang="zh-CN" sz="2400" b="1" i="1" smtClean="0">
                        <a:ln w="0"/>
                        <a:solidFill>
                          <a:srgbClr val="FFC00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b="1" i="1" smtClean="0">
                        <a:ln w="0"/>
                        <a:solidFill>
                          <a:srgbClr val="FFC00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𝑯</m:t>
                    </m:r>
                    <m:r>
                      <a:rPr lang="en-US" altLang="zh-CN" sz="2400" b="1" i="1" smtClean="0">
                        <a:ln w="0"/>
                        <a:solidFill>
                          <a:srgbClr val="FFC00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400" b="1" cap="none" spc="0" dirty="0">
                    <a:ln w="0"/>
                    <a:solidFill>
                      <a:srgbClr val="FFC00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，之后为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ln w="0"/>
                        <a:solidFill>
                          <a:srgbClr val="FFC00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𝒕</m:t>
                    </m:r>
                    <m:d>
                      <m:dPr>
                        <m:ctrlPr>
                          <a:rPr lang="en-US" altLang="zh-CN" sz="2400" b="1" i="1">
                            <a:ln w="0"/>
                            <a:solidFill>
                              <a:srgbClr val="FFC000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1" i="1">
                            <a:ln w="0"/>
                            <a:solidFill>
                              <a:srgbClr val="FFC000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</m:d>
                    <m:r>
                      <a:rPr lang="en-US" altLang="zh-CN" sz="2400" b="1" i="1" smtClean="0">
                        <a:ln w="0"/>
                        <a:solidFill>
                          <a:srgbClr val="FFC00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400" b="1" i="1" smtClean="0">
                        <a:ln w="0"/>
                        <a:solidFill>
                          <a:srgbClr val="FFC00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𝒄</m:t>
                    </m:r>
                  </m:oMath>
                </a14:m>
                <a:endParaRPr lang="en-US" altLang="zh-CN" sz="2400" b="1" cap="none" spc="0" dirty="0">
                  <a:ln w="0"/>
                  <a:solidFill>
                    <a:srgbClr val="FFC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  <a:p>
                <a:r>
                  <a:rPr lang="zh-CN" altLang="en-US" sz="2400" b="1" cap="none" spc="0" dirty="0">
                    <a:ln w="0"/>
                    <a:solidFill>
                      <a:srgbClr val="FFC00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（因为增加的</a:t>
                </a:r>
                <a:r>
                  <a:rPr lang="en-US" altLang="zh-CN" sz="2400" b="1" cap="none" spc="0" dirty="0">
                    <a:ln w="0"/>
                    <a:solidFill>
                      <a:srgbClr val="FFC00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c</a:t>
                </a:r>
                <a:r>
                  <a:rPr lang="zh-CN" altLang="en-US" sz="2400" b="1" dirty="0">
                    <a:ln w="0"/>
                    <a:solidFill>
                      <a:srgbClr val="FFC00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棵树</a:t>
                </a:r>
                <a:r>
                  <a:rPr lang="zh-CN" altLang="en-US" sz="2400" b="1" cap="none" spc="0" dirty="0">
                    <a:ln w="0"/>
                    <a:solidFill>
                      <a:srgbClr val="FFC00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）</a:t>
                </a:r>
              </a:p>
            </p:txBody>
          </p:sp>
        </mc:Choice>
        <mc:Fallback xmlns=""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861DFA3A-58E8-4EEE-9B25-D51C2BBF2B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2512" y="2452804"/>
                <a:ext cx="4131434" cy="830997"/>
              </a:xfrm>
              <a:prstGeom prst="rect">
                <a:avLst/>
              </a:prstGeom>
              <a:blipFill>
                <a:blip r:embed="rId14"/>
                <a:stretch>
                  <a:fillRect l="-2655" t="-9489" b="-189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9C376BCE-A16C-4F2A-9A8D-5D6DCA8024E3}"/>
                  </a:ext>
                </a:extLst>
              </p:cNvPr>
              <p:cNvSpPr/>
              <p:nvPr/>
            </p:nvSpPr>
            <p:spPr>
              <a:xfrm>
                <a:off x="4412512" y="3336961"/>
                <a:ext cx="4131434" cy="1938992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r>
                  <a:rPr lang="zh-CN" altLang="en-US" sz="2400" b="1" dirty="0">
                    <a:ln w="0"/>
                    <a:solidFill>
                      <a:srgbClr val="FFC00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原来是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1" i="1" dirty="0">
                        <a:ln w="0"/>
                        <a:solidFill>
                          <a:srgbClr val="FFC00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m</m:t>
                    </m:r>
                    <m:r>
                      <a:rPr lang="en-US" altLang="zh-CN" sz="2400" b="1" i="1" smtClean="0">
                        <a:ln w="0"/>
                        <a:solidFill>
                          <a:srgbClr val="FFC00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b="1" i="1" smtClean="0">
                        <a:ln w="0"/>
                        <a:solidFill>
                          <a:srgbClr val="FFC00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𝑯</m:t>
                    </m:r>
                    <m:r>
                      <a:rPr lang="en-US" altLang="zh-CN" sz="2400" b="1" i="1" smtClean="0">
                        <a:ln w="0"/>
                        <a:solidFill>
                          <a:srgbClr val="FFC00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400" b="1" cap="none" spc="0" dirty="0">
                    <a:ln w="0"/>
                    <a:solidFill>
                      <a:srgbClr val="FFC00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，之后</a:t>
                </a:r>
                <a:r>
                  <a:rPr lang="zh-CN" altLang="en-US" sz="2400" b="1" dirty="0">
                    <a:ln w="0"/>
                    <a:solidFill>
                      <a:srgbClr val="FFC00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至多</a:t>
                </a:r>
                <a:r>
                  <a:rPr lang="zh-CN" altLang="en-US" sz="2400" b="1" cap="none" spc="0" dirty="0">
                    <a:ln w="0"/>
                    <a:solidFill>
                      <a:srgbClr val="FFC00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为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ln w="0"/>
                        <a:solidFill>
                          <a:srgbClr val="FFC00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𝒎</m:t>
                    </m:r>
                    <m:d>
                      <m:dPr>
                        <m:ctrlPr>
                          <a:rPr lang="en-US" altLang="zh-CN" sz="2400" b="1" i="1">
                            <a:ln w="0"/>
                            <a:solidFill>
                              <a:srgbClr val="FFC000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1" i="1">
                            <a:ln w="0"/>
                            <a:solidFill>
                              <a:srgbClr val="FFC000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</m:d>
                    <m:r>
                      <a:rPr lang="en-US" altLang="zh-CN" sz="2400" b="1" i="1" smtClean="0">
                        <a:ln w="0"/>
                        <a:solidFill>
                          <a:srgbClr val="FFC00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en-US" altLang="zh-CN" sz="2400" b="1" i="1" smtClean="0">
                            <a:ln w="0"/>
                            <a:solidFill>
                              <a:srgbClr val="FFC000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1" i="1" smtClean="0">
                            <a:ln w="0"/>
                            <a:solidFill>
                              <a:srgbClr val="FFC000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𝒄</m:t>
                        </m:r>
                        <m:r>
                          <a:rPr lang="en-US" altLang="zh-CN" sz="2400" b="1" i="1" smtClean="0">
                            <a:ln w="0"/>
                            <a:solidFill>
                              <a:srgbClr val="FFC000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400" b="1" i="1" smtClean="0">
                            <a:ln w="0"/>
                            <a:solidFill>
                              <a:srgbClr val="FFC000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  <m:r>
                      <a:rPr lang="en-US" altLang="zh-CN" sz="2400" b="1" i="1" smtClean="0">
                        <a:ln w="0"/>
                        <a:solidFill>
                          <a:srgbClr val="FFC00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400" b="1" i="1" smtClean="0">
                        <a:ln w="0"/>
                        <a:solidFill>
                          <a:srgbClr val="FFC00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endParaRPr lang="en-US" altLang="zh-CN" sz="2400" b="1" cap="none" spc="0" dirty="0">
                  <a:ln w="0"/>
                  <a:solidFill>
                    <a:srgbClr val="FFC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  <a:p>
                <a:r>
                  <a:rPr lang="zh-CN" altLang="en-US" sz="2400" b="1" cap="none" spc="0" dirty="0">
                    <a:ln w="0"/>
                    <a:solidFill>
                      <a:srgbClr val="FFC00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（前</a:t>
                </a:r>
                <a:r>
                  <a:rPr lang="en-US" altLang="zh-CN" sz="2400" b="1" cap="none" spc="0" dirty="0">
                    <a:ln w="0"/>
                    <a:solidFill>
                      <a:srgbClr val="FFC00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c-1</a:t>
                </a:r>
                <a:r>
                  <a:rPr lang="zh-CN" altLang="en-US" sz="2400" b="1" cap="none" spc="0" dirty="0">
                    <a:ln w="0"/>
                    <a:solidFill>
                      <a:srgbClr val="FFC00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次均会把一个节点由</a:t>
                </a:r>
                <a:r>
                  <a:rPr lang="en-US" altLang="zh-CN" sz="2400" b="1" cap="none" spc="0" dirty="0">
                    <a:ln w="0"/>
                    <a:solidFill>
                      <a:srgbClr val="FFC00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true</a:t>
                </a:r>
                <a:r>
                  <a:rPr lang="zh-CN" altLang="en-US" sz="2400" b="1" cap="none" spc="0" dirty="0">
                    <a:ln w="0"/>
                    <a:solidFill>
                      <a:srgbClr val="FFC00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变为</a:t>
                </a:r>
                <a:r>
                  <a:rPr lang="en-US" altLang="zh-CN" sz="2400" b="1" cap="none" spc="0" dirty="0">
                    <a:ln w="0"/>
                    <a:solidFill>
                      <a:srgbClr val="FFC00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false</a:t>
                </a:r>
                <a:r>
                  <a:rPr lang="zh-CN" altLang="en-US" sz="2400" b="1" cap="none" spc="0" dirty="0">
                    <a:ln w="0"/>
                    <a:solidFill>
                      <a:srgbClr val="FFC00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，最后一次可能会把节点由</a:t>
                </a:r>
                <a:r>
                  <a:rPr lang="en-US" altLang="zh-CN" sz="2400" b="1" cap="none" spc="0" dirty="0">
                    <a:ln w="0"/>
                    <a:solidFill>
                      <a:srgbClr val="FFC00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false</a:t>
                </a:r>
                <a:r>
                  <a:rPr lang="zh-CN" altLang="en-US" sz="2400" b="1" cap="none" spc="0" dirty="0">
                    <a:ln w="0"/>
                    <a:solidFill>
                      <a:srgbClr val="FFC00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变</a:t>
                </a:r>
                <a:r>
                  <a:rPr lang="en-US" altLang="zh-CN" sz="2400" b="1" cap="none" spc="0" dirty="0">
                    <a:ln w="0"/>
                    <a:solidFill>
                      <a:srgbClr val="FFC00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true</a:t>
                </a:r>
                <a:r>
                  <a:rPr lang="zh-CN" altLang="en-US" sz="2400" b="1" cap="none" spc="0" dirty="0">
                    <a:ln w="0"/>
                    <a:solidFill>
                      <a:srgbClr val="FFC00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）</a:t>
                </a:r>
              </a:p>
            </p:txBody>
          </p:sp>
        </mc:Choice>
        <mc:Fallback xmlns=""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9C376BCE-A16C-4F2A-9A8D-5D6DCA8024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2512" y="3336961"/>
                <a:ext cx="4131434" cy="1938992"/>
              </a:xfrm>
              <a:prstGeom prst="rect">
                <a:avLst/>
              </a:prstGeom>
              <a:blipFill>
                <a:blip r:embed="rId15"/>
                <a:stretch>
                  <a:fillRect l="-2655" t="-3774" r="-1622" b="-81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219F3D07-F6B7-4060-BB11-95BE589CA133}"/>
                  </a:ext>
                </a:extLst>
              </p:cNvPr>
              <p:cNvSpPr/>
              <p:nvPr/>
            </p:nvSpPr>
            <p:spPr>
              <a:xfrm>
                <a:off x="3057203" y="5614619"/>
                <a:ext cx="7107180" cy="1116844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r>
                  <a:rPr lang="en-US" altLang="zh-CN" sz="2400" b="1" dirty="0">
                    <a:ln w="0"/>
                    <a:solidFill>
                      <a:srgbClr val="FFC00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	      </a:t>
                </a:r>
                <a:r>
                  <a:rPr lang="zh-CN" altLang="en-US" sz="2400" b="1" dirty="0">
                    <a:ln w="0"/>
                    <a:solidFill>
                      <a:srgbClr val="FFC00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所以势的变化最多为</a:t>
                </a:r>
                <a:endParaRPr lang="en-US" altLang="zh-CN" sz="2400" b="1" dirty="0">
                  <a:ln w="0"/>
                  <a:solidFill>
                    <a:srgbClr val="FFC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sz="2000" b="1" i="1" cap="none" spc="0" smtClean="0">
                              <a:ln w="0"/>
                              <a:solidFill>
                                <a:srgbClr val="FFC000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altLang="zh-CN" sz="2000" b="1" i="1" cap="none" spc="0" smtClean="0">
                                  <a:ln w="0"/>
                                  <a:solidFill>
                                    <a:srgbClr val="FFC000"/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b="1" i="1" cap="none" spc="0" smtClean="0">
                                  <a:ln w="0"/>
                                  <a:solidFill>
                                    <a:srgbClr val="FFC000"/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d>
                                <m:dPr>
                                  <m:ctrlPr>
                                    <a:rPr lang="en-US" altLang="zh-CN" sz="2000" b="1" i="1" cap="none" spc="0" smtClean="0">
                                      <a:ln w="0"/>
                                      <a:solidFill>
                                        <a:srgbClr val="FFC000"/>
                                      </a:solidFill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000" b="1" i="1" cap="none" spc="0" smtClean="0">
                                      <a:ln w="0"/>
                                      <a:solidFill>
                                        <a:srgbClr val="FFC000"/>
                                      </a:solidFill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𝑯</m:t>
                                  </m:r>
                                </m:e>
                              </m:d>
                              <m:r>
                                <a:rPr lang="en-US" altLang="zh-CN" sz="2000" b="1" i="1" cap="none" spc="0" smtClean="0">
                                  <a:ln w="0"/>
                                  <a:solidFill>
                                    <a:srgbClr val="FFC000"/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2000" b="1" i="1" cap="none" spc="0" smtClean="0">
                                  <a:ln w="0"/>
                                  <a:solidFill>
                                    <a:srgbClr val="FFC000"/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e>
                          </m:d>
                          <m:r>
                            <a:rPr lang="en-US" altLang="zh-CN" sz="2000" b="1" i="1" cap="none" spc="0" smtClean="0">
                              <a:ln w="0"/>
                              <a:solidFill>
                                <a:srgbClr val="FFC000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000" b="1" i="1" cap="none" spc="0" smtClean="0">
                              <a:ln w="0"/>
                              <a:solidFill>
                                <a:srgbClr val="FFC000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𝟐</m:t>
                          </m:r>
                          <m:d>
                            <m:dPr>
                              <m:ctrlPr>
                                <a:rPr lang="en-US" altLang="zh-CN" sz="2000" b="1" i="1" cap="none" spc="0" smtClean="0">
                                  <a:ln w="0"/>
                                  <a:solidFill>
                                    <a:srgbClr val="FFC000"/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b="1" i="1" cap="none" spc="0" smtClean="0">
                                  <a:ln w="0"/>
                                  <a:solidFill>
                                    <a:srgbClr val="FFC000"/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𝒎</m:t>
                              </m:r>
                              <m:d>
                                <m:dPr>
                                  <m:ctrlPr>
                                    <a:rPr lang="en-US" altLang="zh-CN" sz="2000" b="1" i="1" cap="none" spc="0" smtClean="0">
                                      <a:ln w="0"/>
                                      <a:solidFill>
                                        <a:srgbClr val="FFC000"/>
                                      </a:solidFill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000" b="1" i="1" cap="none" spc="0" smtClean="0">
                                      <a:ln w="0"/>
                                      <a:solidFill>
                                        <a:srgbClr val="FFC000"/>
                                      </a:solidFill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𝑯</m:t>
                                  </m:r>
                                </m:e>
                              </m:d>
                              <m:r>
                                <a:rPr lang="en-US" altLang="zh-CN" sz="2000" b="1" i="1" cap="none" spc="0" smtClean="0">
                                  <a:ln w="0"/>
                                  <a:solidFill>
                                    <a:srgbClr val="FFC000"/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000" b="1" i="1" cap="none" spc="0" smtClean="0">
                                  <a:ln w="0"/>
                                  <a:solidFill>
                                    <a:srgbClr val="FFC000"/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  <m:r>
                                <a:rPr lang="en-US" altLang="zh-CN" sz="2000" b="1" i="1" cap="none" spc="0" smtClean="0">
                                  <a:ln w="0"/>
                                  <a:solidFill>
                                    <a:srgbClr val="FFC000"/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2000" b="1" i="1" cap="none" spc="0" smtClean="0">
                                  <a:ln w="0"/>
                                  <a:solidFill>
                                    <a:srgbClr val="FFC000"/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e>
                          </m:d>
                        </m:e>
                      </m:d>
                      <m:r>
                        <a:rPr lang="en-US" altLang="zh-CN" sz="2000" b="1" i="1" cap="none" spc="0" smtClean="0">
                          <a:ln w="0"/>
                          <a:solidFill>
                            <a:srgbClr val="FFC000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altLang="zh-CN" sz="2000" b="1" i="1" cap="none" spc="0" smtClean="0">
                              <a:ln w="0"/>
                              <a:solidFill>
                                <a:srgbClr val="FFC000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1" i="1" cap="none" spc="0" smtClean="0">
                              <a:ln w="0"/>
                              <a:solidFill>
                                <a:srgbClr val="FFC000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𝒕</m:t>
                          </m:r>
                          <m:d>
                            <m:dPr>
                              <m:ctrlPr>
                                <a:rPr lang="en-US" altLang="zh-CN" sz="2000" b="1" i="1" cap="none" spc="0" smtClean="0">
                                  <a:ln w="0"/>
                                  <a:solidFill>
                                    <a:srgbClr val="FFC000"/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b="1" i="1" cap="none" spc="0" smtClean="0">
                                  <a:ln w="0"/>
                                  <a:solidFill>
                                    <a:srgbClr val="FFC000"/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𝑯</m:t>
                              </m:r>
                            </m:e>
                          </m:d>
                          <m:r>
                            <a:rPr lang="en-US" altLang="zh-CN" sz="2000" b="1" i="1" cap="none" spc="0" smtClean="0">
                              <a:ln w="0"/>
                              <a:solidFill>
                                <a:srgbClr val="FFC000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000" b="1" i="1" cap="none" spc="0" smtClean="0">
                              <a:ln w="0"/>
                              <a:solidFill>
                                <a:srgbClr val="FFC000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altLang="zh-CN" sz="2000" b="1" i="1" cap="none" spc="0" smtClean="0">
                              <a:ln w="0"/>
                              <a:solidFill>
                                <a:srgbClr val="FFC000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𝒎</m:t>
                          </m:r>
                          <m:d>
                            <m:dPr>
                              <m:ctrlPr>
                                <a:rPr lang="en-US" altLang="zh-CN" sz="2000" b="1" i="1" cap="none" spc="0" smtClean="0">
                                  <a:ln w="0"/>
                                  <a:solidFill>
                                    <a:srgbClr val="FFC000"/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b="1" i="1" cap="none" spc="0" smtClean="0">
                                  <a:ln w="0"/>
                                  <a:solidFill>
                                    <a:srgbClr val="FFC000"/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𝑯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altLang="zh-CN" sz="2000" b="1" i="1" cap="none" spc="0" dirty="0">
                  <a:ln w="0"/>
                  <a:solidFill>
                    <a:srgbClr val="FFC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000" b="1" i="1" cap="none" spc="0" smtClean="0">
                          <a:ln w="0"/>
                          <a:solidFill>
                            <a:srgbClr val="FFC000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000" b="1" i="1" cap="none" spc="0" smtClean="0">
                          <a:ln w="0"/>
                          <a:solidFill>
                            <a:srgbClr val="FFC000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en-US" altLang="zh-CN" sz="2000" b="1" i="1" cap="none" spc="0" smtClean="0">
                          <a:ln w="0"/>
                          <a:solidFill>
                            <a:srgbClr val="FFC000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sz="2000" b="1" i="1" cap="none" spc="0" smtClean="0">
                          <a:ln w="0"/>
                          <a:solidFill>
                            <a:srgbClr val="FFC000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𝒄</m:t>
                      </m:r>
                    </m:oMath>
                  </m:oMathPara>
                </a14:m>
                <a:endParaRPr lang="zh-CN" altLang="en-US" sz="2000" b="1" cap="none" spc="0" dirty="0">
                  <a:ln w="0"/>
                  <a:solidFill>
                    <a:srgbClr val="FFC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219F3D07-F6B7-4060-BB11-95BE589CA1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7203" y="5614619"/>
                <a:ext cx="7107180" cy="1116844"/>
              </a:xfrm>
              <a:prstGeom prst="rect">
                <a:avLst/>
              </a:prstGeom>
              <a:blipFill>
                <a:blip r:embed="rId16"/>
                <a:stretch>
                  <a:fillRect t="-76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43864712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8" grpId="0"/>
      <p:bldP spid="19" grpId="0"/>
      <p:bldP spid="20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0174AB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6F8D664-BDFB-4BB0-A643-A022260A626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6732" y="0"/>
            <a:ext cx="637268" cy="557154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1682AC47-2E1A-4EFB-A620-42EDADDFCB35}"/>
              </a:ext>
            </a:extLst>
          </p:cNvPr>
          <p:cNvSpPr/>
          <p:nvPr/>
        </p:nvSpPr>
        <p:spPr>
          <a:xfrm>
            <a:off x="-1" y="0"/>
            <a:ext cx="4359349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28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今晚</a:t>
            </a:r>
            <a:r>
              <a:rPr lang="en-US" altLang="zh-CN" sz="28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8</a:t>
            </a:r>
            <a:r>
              <a:rPr lang="zh-CN" altLang="en-US" sz="28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点，准时来摊还蓝月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103E7354-27A5-4902-A54F-ABDBEB2AA14E}"/>
                  </a:ext>
                </a:extLst>
              </p:cNvPr>
              <p:cNvSpPr/>
              <p:nvPr/>
            </p:nvSpPr>
            <p:spPr>
              <a:xfrm>
                <a:off x="227914" y="794170"/>
                <a:ext cx="4131434" cy="1077218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r>
                  <a:rPr lang="zh-CN" altLang="en-US" sz="3200" b="1" dirty="0">
                    <a:ln w="0"/>
                    <a:solidFill>
                      <a:srgbClr val="FFC00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所以，摊还代价为</a:t>
                </a:r>
                <a:endParaRPr lang="en-US" altLang="zh-CN" sz="3200" b="1" dirty="0">
                  <a:ln w="0"/>
                  <a:solidFill>
                    <a:srgbClr val="FFC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1" i="1" cap="none" spc="0" smtClean="0">
                          <a:ln w="0"/>
                          <a:solidFill>
                            <a:srgbClr val="FFC000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𝑶</m:t>
                      </m:r>
                      <m:d>
                        <m:dPr>
                          <m:ctrlPr>
                            <a:rPr lang="en-US" altLang="zh-CN" sz="3200" b="1" i="1" cap="none" spc="0" smtClean="0">
                              <a:ln w="0"/>
                              <a:solidFill>
                                <a:srgbClr val="FFC000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3200" b="1" i="1" cap="none" spc="0" smtClean="0">
                              <a:ln w="0"/>
                              <a:solidFill>
                                <a:srgbClr val="FFC000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</m:d>
                      <m:r>
                        <a:rPr lang="en-US" altLang="zh-CN" sz="3200" b="1" i="1" cap="none" spc="0" smtClean="0">
                          <a:ln w="0"/>
                          <a:solidFill>
                            <a:srgbClr val="FFC000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3200" b="1" i="1" cap="none" spc="0" smtClean="0">
                          <a:ln w="0"/>
                          <a:solidFill>
                            <a:srgbClr val="FFC000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en-US" altLang="zh-CN" sz="3200" b="1" i="1" cap="none" spc="0" smtClean="0">
                          <a:ln w="0"/>
                          <a:solidFill>
                            <a:srgbClr val="FFC000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sz="3200" b="1" i="1" cap="none" spc="0" smtClean="0">
                          <a:ln w="0"/>
                          <a:solidFill>
                            <a:srgbClr val="FFC000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𝒄</m:t>
                      </m:r>
                      <m:r>
                        <a:rPr lang="en-US" altLang="zh-CN" sz="3200" b="1" i="1" cap="none" spc="0" smtClean="0">
                          <a:ln w="0"/>
                          <a:solidFill>
                            <a:srgbClr val="FFC000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3200" b="1" i="1" cap="none" spc="0" smtClean="0">
                          <a:ln w="0"/>
                          <a:solidFill>
                            <a:srgbClr val="FFC000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𝑶</m:t>
                      </m:r>
                      <m:r>
                        <a:rPr lang="en-US" altLang="zh-CN" sz="3200" b="1" i="1" cap="none" spc="0" smtClean="0">
                          <a:ln w="0"/>
                          <a:solidFill>
                            <a:srgbClr val="FFC000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3200" b="1" i="1" cap="none" spc="0" smtClean="0">
                          <a:ln w="0"/>
                          <a:solidFill>
                            <a:srgbClr val="FFC000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altLang="zh-CN" sz="3200" b="1" i="1" cap="none" spc="0" smtClean="0">
                          <a:ln w="0"/>
                          <a:solidFill>
                            <a:srgbClr val="FFC000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3200" b="1" cap="none" spc="0" dirty="0">
                  <a:ln w="0"/>
                  <a:solidFill>
                    <a:srgbClr val="FFC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103E7354-27A5-4902-A54F-ABDBEB2AA1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914" y="794170"/>
                <a:ext cx="4131434" cy="1077218"/>
              </a:xfrm>
              <a:prstGeom prst="rect">
                <a:avLst/>
              </a:prstGeom>
              <a:blipFill>
                <a:blip r:embed="rId3"/>
                <a:stretch>
                  <a:fillRect l="-3982" t="-1129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矩形 9">
            <a:extLst>
              <a:ext uri="{FF2B5EF4-FFF2-40B4-BE49-F238E27FC236}">
                <a16:creationId xmlns:a16="http://schemas.microsoft.com/office/drawing/2014/main" id="{8B7D6C19-A161-4093-A899-C0D53E0D8EBE}"/>
              </a:ext>
            </a:extLst>
          </p:cNvPr>
          <p:cNvSpPr/>
          <p:nvPr/>
        </p:nvSpPr>
        <p:spPr>
          <a:xfrm>
            <a:off x="393405" y="2521961"/>
            <a:ext cx="4131434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zh-CN" altLang="en-US" sz="2400" b="1" dirty="0">
                <a:ln w="0"/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这是因为我们可以将一个单位的摊还代价（在这里就是</a:t>
            </a:r>
            <a:r>
              <a:rPr lang="en-US" altLang="zh-CN" sz="2400" b="1" dirty="0">
                <a:ln w="0"/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4-c</a:t>
            </a:r>
            <a:r>
              <a:rPr lang="zh-CN" altLang="en-US" sz="2400" b="1" dirty="0">
                <a:ln w="0"/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的一个</a:t>
            </a:r>
            <a:r>
              <a:rPr lang="en-US" altLang="zh-CN" sz="2400" b="1" dirty="0">
                <a:ln w="0"/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  <a:r>
              <a:rPr lang="zh-CN" altLang="en-US" sz="2400" b="1" dirty="0">
                <a:ln w="0"/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单位）改变到恰好能使𝑶</a:t>
            </a:r>
            <a:r>
              <a:rPr lang="en-US" altLang="zh-CN" sz="2400" b="1" dirty="0">
                <a:ln w="0"/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</a:t>
            </a:r>
            <a:r>
              <a:rPr lang="zh-CN" altLang="en-US" sz="2400" b="1" dirty="0">
                <a:ln w="0"/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𝒄</a:t>
            </a:r>
            <a:r>
              <a:rPr lang="en-US" altLang="zh-CN" sz="2400" b="1" dirty="0">
                <a:ln w="0"/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)+</a:t>
            </a:r>
            <a:r>
              <a:rPr lang="zh-CN" altLang="en-US" sz="2400" b="1" dirty="0">
                <a:ln w="0"/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𝟒−𝒄减成常数</a:t>
            </a:r>
            <a:endParaRPr lang="en-US" altLang="zh-CN" sz="2400" b="1" dirty="0">
              <a:ln w="0"/>
              <a:solidFill>
                <a:schemeClr val="accent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48BC9126-E04F-4D69-AE44-051B0008862A}"/>
              </a:ext>
            </a:extLst>
          </p:cNvPr>
          <p:cNvGrpSpPr/>
          <p:nvPr/>
        </p:nvGrpSpPr>
        <p:grpSpPr>
          <a:xfrm>
            <a:off x="227914" y="4388770"/>
            <a:ext cx="8627498" cy="1788854"/>
            <a:chOff x="211090" y="4957612"/>
            <a:chExt cx="8627498" cy="1788854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443AAA5D-2D62-4C4B-A46C-198469F811A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1090" y="5366390"/>
              <a:ext cx="8627498" cy="1380076"/>
            </a:xfrm>
            <a:prstGeom prst="rect">
              <a:avLst/>
            </a:prstGeom>
          </p:spPr>
        </p:pic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15BE8DD5-2B38-4819-A6E1-9590AEDD1C08}"/>
                </a:ext>
              </a:extLst>
            </p:cNvPr>
            <p:cNvSpPr/>
            <p:nvPr/>
          </p:nvSpPr>
          <p:spPr>
            <a:xfrm>
              <a:off x="427285" y="6287494"/>
              <a:ext cx="7008628" cy="39313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0D6D5FC9-8A70-48C7-A400-126984BAC649}"/>
                </a:ext>
              </a:extLst>
            </p:cNvPr>
            <p:cNvSpPr/>
            <p:nvPr/>
          </p:nvSpPr>
          <p:spPr>
            <a:xfrm>
              <a:off x="211090" y="4957612"/>
              <a:ext cx="4131434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zh-CN" altLang="en-US" sz="2400" b="1" dirty="0">
                  <a:ln w="0"/>
                  <a:solidFill>
                    <a:srgbClr val="FFC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这不是本人瞎掰的</a:t>
              </a:r>
              <a:endParaRPr lang="zh-CN" altLang="en-US" sz="2400" b="1" cap="none" spc="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94E25CAA-41D2-4643-8CD5-0D01BCB6A2DE}"/>
              </a:ext>
            </a:extLst>
          </p:cNvPr>
          <p:cNvGrpSpPr/>
          <p:nvPr/>
        </p:nvGrpSpPr>
        <p:grpSpPr>
          <a:xfrm>
            <a:off x="347823" y="909083"/>
            <a:ext cx="6983215" cy="2192351"/>
            <a:chOff x="347823" y="909083"/>
            <a:chExt cx="6983215" cy="2192351"/>
          </a:xfrm>
        </p:grpSpPr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98A27259-561F-4626-9D23-B948C41114A3}"/>
                </a:ext>
              </a:extLst>
            </p:cNvPr>
            <p:cNvGrpSpPr/>
            <p:nvPr/>
          </p:nvGrpSpPr>
          <p:grpSpPr>
            <a:xfrm>
              <a:off x="393405" y="909083"/>
              <a:ext cx="6937633" cy="2192351"/>
              <a:chOff x="393405" y="909083"/>
              <a:chExt cx="6937633" cy="2192351"/>
            </a:xfrm>
          </p:grpSpPr>
          <p:pic>
            <p:nvPicPr>
              <p:cNvPr id="3" name="图片 2">
                <a:extLst>
                  <a:ext uri="{FF2B5EF4-FFF2-40B4-BE49-F238E27FC236}">
                    <a16:creationId xmlns:a16="http://schemas.microsoft.com/office/drawing/2014/main" id="{24AAA3F1-0320-41FC-9C27-8FDB069E27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62659" y="909083"/>
                <a:ext cx="2068379" cy="2192351"/>
              </a:xfrm>
              <a:prstGeom prst="rect">
                <a:avLst/>
              </a:prstGeom>
            </p:spPr>
          </p:pic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028D174F-66FB-496F-A813-94CE184C8A13}"/>
                  </a:ext>
                </a:extLst>
              </p:cNvPr>
              <p:cNvSpPr/>
              <p:nvPr/>
            </p:nvSpPr>
            <p:spPr>
              <a:xfrm>
                <a:off x="393405" y="1334386"/>
                <a:ext cx="3790507" cy="537002"/>
              </a:xfrm>
              <a:prstGeom prst="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CA1FB0F9-C8D5-46BB-9A5E-0C79FC5BF9F0}"/>
                </a:ext>
              </a:extLst>
            </p:cNvPr>
            <p:cNvSpPr/>
            <p:nvPr/>
          </p:nvSpPr>
          <p:spPr>
            <a:xfrm>
              <a:off x="347823" y="1984853"/>
              <a:ext cx="4131434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zh-CN" altLang="en-US" sz="2400" b="1" dirty="0">
                  <a:ln w="0"/>
                  <a:solidFill>
                    <a:srgbClr val="FF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这什么鬼</a:t>
              </a:r>
              <a:endParaRPr lang="zh-CN" altLang="en-US" sz="2400" b="1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59905210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0174AB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6F8D664-BDFB-4BB0-A643-A022260A626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6732" y="0"/>
            <a:ext cx="637268" cy="55715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24291781-A94C-4DBC-A7DA-2EB344DE6352}"/>
                  </a:ext>
                </a:extLst>
              </p:cNvPr>
              <p:cNvSpPr/>
              <p:nvPr/>
            </p:nvSpPr>
            <p:spPr>
              <a:xfrm>
                <a:off x="847596" y="2231629"/>
                <a:ext cx="5434065" cy="224676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r>
                  <a:rPr lang="en-US" altLang="zh-CN" sz="28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Dijkstra</a:t>
                </a:r>
                <a:r>
                  <a:rPr lang="zh-CN" altLang="en-US" sz="28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算法的时间复杂度</a:t>
                </a:r>
                <a:endParaRPr lang="en-US" altLang="zh-CN" sz="28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800" b="0" i="1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CN" sz="2800" b="0" i="1" cap="none" spc="0" dirty="0" smtClean="0">
                              <a:ln w="0"/>
                              <a:solidFill>
                                <a:schemeClr val="accent2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b="0" i="1" cap="none" spc="0" dirty="0" smtClean="0">
                              <a:ln w="0"/>
                              <a:solidFill>
                                <a:schemeClr val="accent2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d>
                      <m:r>
                        <a:rPr lang="en-US" altLang="zh-CN" sz="2800" b="0" i="1" cap="none" spc="0" dirty="0" smtClean="0">
                          <a:ln w="0"/>
                          <a:solidFill>
                            <a:schemeClr val="accent2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altLang="zh-CN" sz="2800" b="0" i="1" cap="none" spc="0" dirty="0" smtClean="0">
                          <a:ln w="0"/>
                          <a:solidFill>
                            <a:schemeClr val="accent2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𝑡</m:t>
                      </m:r>
                      <m:d>
                        <m:dPr>
                          <m:ctrlPr>
                            <a:rPr lang="en-US" altLang="zh-CN" sz="2800" b="0" i="1" cap="none" spc="0" dirty="0" smtClean="0">
                              <a:ln w="0"/>
                              <a:solidFill>
                                <a:schemeClr val="accent2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b="0" i="1" cap="none" spc="0" dirty="0" smtClean="0">
                              <a:ln w="0"/>
                              <a:solidFill>
                                <a:schemeClr val="accent2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altLang="zh-CN" sz="2800" b="0" i="1" cap="none" spc="0" dirty="0" smtClean="0">
                              <a:ln w="0"/>
                              <a:solidFill>
                                <a:schemeClr val="accent2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altLang="zh-CN" sz="2800" b="0" i="1" cap="none" spc="0" dirty="0" smtClean="0">
                              <a:ln w="0"/>
                              <a:solidFill>
                                <a:schemeClr val="accent2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CN" sz="2800" b="0" i="1" cap="none" spc="0" dirty="0" smtClean="0">
                              <a:ln w="0"/>
                              <a:solidFill>
                                <a:schemeClr val="accent2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=∞,</m:t>
                          </m:r>
                          <m:r>
                            <a:rPr lang="en-US" altLang="zh-CN" sz="2800" b="0" i="1" cap="none" spc="0" dirty="0" smtClean="0">
                              <a:ln w="0"/>
                              <a:solidFill>
                                <a:schemeClr val="accent2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altLang="zh-CN" sz="2800" b="0" i="1" cap="none" spc="0" dirty="0" smtClean="0">
                              <a:ln w="0"/>
                              <a:solidFill>
                                <a:schemeClr val="accent2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m:rPr>
                              <m:sty m:val="p"/>
                            </m:rPr>
                            <a:rPr lang="el-GR" altLang="zh-CN" sz="2800" b="0" i="1" cap="none" spc="0" dirty="0" smtClean="0">
                              <a:ln w="0"/>
                              <a:solidFill>
                                <a:schemeClr val="accent2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π</m:t>
                          </m:r>
                          <m:r>
                            <a:rPr lang="en-US" altLang="zh-CN" sz="2800" b="0" i="1" cap="none" spc="0" dirty="0" smtClean="0">
                              <a:ln w="0"/>
                              <a:solidFill>
                                <a:schemeClr val="accent2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sz="2800" b="0" i="1" cap="none" spc="0" dirty="0" smtClean="0">
                              <a:ln w="0"/>
                              <a:solidFill>
                                <a:schemeClr val="accent2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𝑁𝐼𝐿</m:t>
                          </m:r>
                        </m:e>
                      </m:d>
                    </m:oMath>
                  </m:oMathPara>
                </a14:m>
                <a:endParaRPr lang="en-US" altLang="zh-CN" sz="2800" b="0" i="1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800" b="0" i="1" cap="none" spc="0" dirty="0" smtClean="0">
                          <a:ln w="0"/>
                          <a:solidFill>
                            <a:schemeClr val="accent2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CN" sz="2800" b="0" i="1" cap="none" spc="0" dirty="0" smtClean="0">
                              <a:ln w="0"/>
                              <a:solidFill>
                                <a:schemeClr val="accent2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b="0" i="1" cap="none" spc="0" dirty="0" smtClean="0">
                              <a:ln w="0"/>
                              <a:solidFill>
                                <a:schemeClr val="accent2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d>
                      <m:r>
                        <a:rPr lang="en-US" altLang="zh-CN" sz="2800" b="0" i="1" cap="none" spc="0" dirty="0" smtClean="0">
                          <a:ln w="0"/>
                          <a:solidFill>
                            <a:schemeClr val="accent2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altLang="zh-CN" sz="2800" b="0" i="1" cap="none" spc="0" dirty="0" smtClean="0">
                          <a:ln w="0"/>
                          <a:solidFill>
                            <a:schemeClr val="accent2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𝑡</m:t>
                      </m:r>
                      <m:d>
                        <m:dPr>
                          <m:ctrlPr>
                            <a:rPr lang="en-US" altLang="zh-CN" sz="2800" b="0" i="1" cap="none" spc="0" dirty="0" smtClean="0">
                              <a:ln w="0"/>
                              <a:solidFill>
                                <a:schemeClr val="accent2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b="0" i="1" cap="none" spc="0" dirty="0" smtClean="0">
                              <a:ln w="0"/>
                              <a:solidFill>
                                <a:schemeClr val="accent2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𝐼𝑁𝑆𝐸𝑅𝑇</m:t>
                          </m:r>
                        </m:e>
                      </m:d>
                    </m:oMath>
                  </m:oMathPara>
                </a14:m>
                <a:endParaRPr lang="en-US" altLang="zh-CN" sz="2800" b="0" i="1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800" i="1" dirty="0">
                          <a:ln w="0"/>
                          <a:solidFill>
                            <a:schemeClr val="accent2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CN" sz="2800" i="1" dirty="0">
                              <a:ln w="0"/>
                              <a:solidFill>
                                <a:schemeClr val="accent2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i="1" dirty="0">
                              <a:ln w="0"/>
                              <a:solidFill>
                                <a:schemeClr val="accent2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d>
                      <m:r>
                        <a:rPr lang="en-US" altLang="zh-CN" sz="2800" i="1" dirty="0">
                          <a:ln w="0"/>
                          <a:solidFill>
                            <a:schemeClr val="accent2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altLang="zh-CN" sz="2800" i="1" dirty="0">
                          <a:ln w="0"/>
                          <a:solidFill>
                            <a:schemeClr val="accent2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𝑡</m:t>
                      </m:r>
                      <m:d>
                        <m:dPr>
                          <m:ctrlPr>
                            <a:rPr lang="en-US" altLang="zh-CN" sz="2800" i="1" dirty="0">
                              <a:ln w="0"/>
                              <a:solidFill>
                                <a:schemeClr val="accent2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i="1" dirty="0">
                              <a:ln w="0"/>
                              <a:solidFill>
                                <a:schemeClr val="accent2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𝐸𝑋𝑇𝑅𝐴𝐶𝑇</m:t>
                          </m:r>
                          <m:r>
                            <a:rPr lang="en-US" altLang="zh-CN" sz="2800" i="1" dirty="0">
                              <a:ln w="0"/>
                              <a:solidFill>
                                <a:schemeClr val="accent2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800" i="1" dirty="0">
                              <a:ln w="0"/>
                              <a:solidFill>
                                <a:schemeClr val="accent2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𝑀𝐼𝑁</m:t>
                          </m:r>
                        </m:e>
                      </m:d>
                    </m:oMath>
                  </m:oMathPara>
                </a14:m>
                <a:endParaRPr lang="en-US" altLang="zh-CN" sz="2800" i="1" dirty="0">
                  <a:ln w="0"/>
                  <a:solidFill>
                    <a:schemeClr val="accent2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800" i="1" dirty="0">
                          <a:ln w="0"/>
                          <a:solidFill>
                            <a:schemeClr val="accent2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800" i="1" dirty="0">
                          <a:ln w="0"/>
                          <a:solidFill>
                            <a:schemeClr val="accent2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altLang="zh-CN" sz="2800" i="1" dirty="0">
                              <a:ln w="0"/>
                              <a:solidFill>
                                <a:schemeClr val="accent2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altLang="zh-CN" sz="2800" i="1" dirty="0">
                                  <a:ln w="0"/>
                                  <a:solidFill>
                                    <a:schemeClr val="accent2"/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800" i="1" dirty="0">
                                  <a:ln w="0"/>
                                  <a:solidFill>
                                    <a:schemeClr val="accent2"/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d>
                        </m:e>
                      </m:d>
                      <m:r>
                        <a:rPr lang="en-US" altLang="zh-CN" sz="2800" i="1" dirty="0">
                          <a:ln w="0"/>
                          <a:solidFill>
                            <a:schemeClr val="accent2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altLang="zh-CN" sz="2800" i="1" dirty="0">
                          <a:ln w="0"/>
                          <a:solidFill>
                            <a:schemeClr val="accent2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zh-CN" sz="2800" i="1" dirty="0">
                          <a:ln w="0"/>
                          <a:solidFill>
                            <a:schemeClr val="accent2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800" i="1" dirty="0">
                          <a:ln w="0"/>
                          <a:solidFill>
                            <a:schemeClr val="accent2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𝐷𝐸𝐶𝑅𝐸𝐴𝑆𝐸</m:t>
                      </m:r>
                      <m:r>
                        <a:rPr lang="en-US" altLang="zh-CN" sz="2800" i="1" dirty="0">
                          <a:ln w="0"/>
                          <a:solidFill>
                            <a:schemeClr val="accent2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sz="2800" i="1" dirty="0">
                          <a:ln w="0"/>
                          <a:solidFill>
                            <a:schemeClr val="accent2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𝐾𝐸𝑌</m:t>
                      </m:r>
                      <m:r>
                        <a:rPr lang="en-US" altLang="zh-CN" sz="2800" i="1" dirty="0">
                          <a:ln w="0"/>
                          <a:solidFill>
                            <a:schemeClr val="accent2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2800" i="1" dirty="0">
                  <a:ln w="0"/>
                  <a:solidFill>
                    <a:schemeClr val="accent2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24291781-A94C-4DBC-A7DA-2EB344DE63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596" y="2231629"/>
                <a:ext cx="5434065" cy="2246769"/>
              </a:xfrm>
              <a:prstGeom prst="rect">
                <a:avLst/>
              </a:prstGeom>
              <a:blipFill>
                <a:blip r:embed="rId3"/>
                <a:stretch>
                  <a:fillRect l="-2469" t="-43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箭头: 左 7">
            <a:extLst>
              <a:ext uri="{FF2B5EF4-FFF2-40B4-BE49-F238E27FC236}">
                <a16:creationId xmlns:a16="http://schemas.microsoft.com/office/drawing/2014/main" id="{88FE2E52-32EF-4517-8E0A-388D5CCECCB4}"/>
              </a:ext>
            </a:extLst>
          </p:cNvPr>
          <p:cNvSpPr/>
          <p:nvPr/>
        </p:nvSpPr>
        <p:spPr>
          <a:xfrm>
            <a:off x="5684612" y="2620803"/>
            <a:ext cx="597049" cy="489473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6378B5AA-2064-4CF3-AC0A-4FAF8A8E5945}"/>
                  </a:ext>
                </a:extLst>
              </p:cNvPr>
              <p:cNvSpPr/>
              <p:nvPr/>
            </p:nvSpPr>
            <p:spPr>
              <a:xfrm>
                <a:off x="6361892" y="2542375"/>
                <a:ext cx="2414828" cy="646331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  <a:scene3d>
                  <a:camera prst="orthographicFront"/>
                  <a:lightRig rig="soft" dir="t">
                    <a:rot lat="0" lon="0" rev="15600000"/>
                  </a:lightRig>
                </a:scene3d>
                <a:sp3d extrusionH="57150" prstMaterial="softEdge">
                  <a:bevelT w="25400" h="38100"/>
                </a:sp3d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altLang="zh-CN" sz="3600" b="1" i="1" cap="none" spc="0" smtClean="0">
                              <a:ln/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3600" b="1" i="1" cap="none" spc="0" smtClean="0">
                              <a:ln/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</m:d>
                      <m:r>
                        <a:rPr lang="en-US" altLang="zh-CN" sz="3600" b="1" i="1" cap="none" spc="0" smtClean="0">
                          <a:ln/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altLang="zh-CN" sz="3600" b="1" i="1" cap="none" spc="0" smtClean="0">
                          <a:ln/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</a:rPr>
                        <m:t>𝑶</m:t>
                      </m:r>
                      <m:r>
                        <a:rPr lang="en-US" altLang="zh-CN" sz="3600" b="1" i="1" cap="none" spc="0" smtClean="0">
                          <a:ln/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3600" b="1" i="1" cap="none" spc="0" smtClean="0">
                          <a:ln/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altLang="zh-CN" sz="3600" b="1" i="1" cap="none" spc="0" smtClean="0">
                          <a:ln/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3600" b="1" cap="none" spc="0" dirty="0">
                  <a:ln/>
                  <a:solidFill>
                    <a:srgbClr val="FF0000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6378B5AA-2064-4CF3-AC0A-4FAF8A8E594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1892" y="2542375"/>
                <a:ext cx="2414828" cy="646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箭头: 左 9">
            <a:extLst>
              <a:ext uri="{FF2B5EF4-FFF2-40B4-BE49-F238E27FC236}">
                <a16:creationId xmlns:a16="http://schemas.microsoft.com/office/drawing/2014/main" id="{D03FFA8A-63E1-4598-986E-EF70C05EB991}"/>
              </a:ext>
            </a:extLst>
          </p:cNvPr>
          <p:cNvSpPr/>
          <p:nvPr/>
        </p:nvSpPr>
        <p:spPr>
          <a:xfrm>
            <a:off x="3930621" y="3110276"/>
            <a:ext cx="597049" cy="489473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4B89B5A5-6773-4335-8A7B-0AC4CFA01BA8}"/>
                  </a:ext>
                </a:extLst>
              </p:cNvPr>
              <p:cNvSpPr/>
              <p:nvPr/>
            </p:nvSpPr>
            <p:spPr>
              <a:xfrm>
                <a:off x="4497949" y="2977177"/>
                <a:ext cx="2414828" cy="646331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  <a:scene3d>
                  <a:camera prst="orthographicFront"/>
                  <a:lightRig rig="soft" dir="t">
                    <a:rot lat="0" lon="0" rev="15600000"/>
                  </a:lightRig>
                </a:scene3d>
                <a:sp3d extrusionH="57150" prstMaterial="softEdge">
                  <a:bevelT w="25400" h="38100"/>
                </a:sp3d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altLang="zh-CN" sz="3600" b="1" i="1" cap="none" spc="0" smtClean="0">
                              <a:ln/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3600" b="1" i="1" cap="none" spc="0" smtClean="0">
                              <a:ln/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</m:d>
                      <m:r>
                        <a:rPr lang="en-US" altLang="zh-CN" sz="3600" b="1" i="1" cap="none" spc="0" smtClean="0">
                          <a:ln/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altLang="zh-CN" sz="3600" b="1" i="1" cap="none" spc="0" smtClean="0">
                          <a:ln/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</a:rPr>
                        <m:t>𝑶</m:t>
                      </m:r>
                      <m:r>
                        <a:rPr lang="en-US" altLang="zh-CN" sz="3600" b="1" i="1" cap="none" spc="0" smtClean="0">
                          <a:ln/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3600" b="1" i="1" cap="none" spc="0" smtClean="0">
                          <a:ln/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altLang="zh-CN" sz="3600" b="1" i="1" cap="none" spc="0" smtClean="0">
                          <a:ln/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3600" b="1" cap="none" spc="0" dirty="0">
                  <a:ln/>
                  <a:solidFill>
                    <a:srgbClr val="FF0000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4B89B5A5-6773-4335-8A7B-0AC4CFA01B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7949" y="2977177"/>
                <a:ext cx="2414828" cy="6463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箭头: 左 12">
            <a:extLst>
              <a:ext uri="{FF2B5EF4-FFF2-40B4-BE49-F238E27FC236}">
                <a16:creationId xmlns:a16="http://schemas.microsoft.com/office/drawing/2014/main" id="{B132C3F6-6147-4D9C-990D-DD3A09F24EB8}"/>
              </a:ext>
            </a:extLst>
          </p:cNvPr>
          <p:cNvSpPr/>
          <p:nvPr/>
        </p:nvSpPr>
        <p:spPr>
          <a:xfrm>
            <a:off x="5349572" y="3580073"/>
            <a:ext cx="597049" cy="489473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B3E9F1A3-9AA4-4844-8130-A1BCC633C571}"/>
                  </a:ext>
                </a:extLst>
              </p:cNvPr>
              <p:cNvSpPr/>
              <p:nvPr/>
            </p:nvSpPr>
            <p:spPr>
              <a:xfrm>
                <a:off x="5916162" y="3446974"/>
                <a:ext cx="3168240" cy="646331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  <a:scene3d>
                  <a:camera prst="orthographicFront"/>
                  <a:lightRig rig="soft" dir="t">
                    <a:rot lat="0" lon="0" rev="15600000"/>
                  </a:lightRig>
                </a:scene3d>
                <a:sp3d extrusionH="57150" prstMaterial="softEdge">
                  <a:bevelT w="25400" h="38100"/>
                </a:sp3d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altLang="zh-CN" sz="3600" b="1" i="1" cap="none" spc="0" smtClean="0">
                              <a:ln/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3600" b="1" i="1" cap="none" spc="0" smtClean="0">
                              <a:ln/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</m:d>
                      <m:r>
                        <a:rPr lang="en-US" altLang="zh-CN" sz="3600" b="1" i="1" cap="none" spc="0" smtClean="0">
                          <a:ln/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altLang="zh-CN" sz="3600" b="1" i="1" cap="none" spc="0" smtClean="0">
                          <a:ln/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</a:rPr>
                        <m:t>𝑶</m:t>
                      </m:r>
                      <m:r>
                        <a:rPr lang="en-US" altLang="zh-CN" sz="3600" b="1" i="1" cap="none" spc="0" smtClean="0">
                          <a:ln/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3600" b="1" i="1" cap="none" spc="0" smtClean="0">
                          <a:ln/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Cambria Math" panose="02040503050406030204" pitchFamily="18" charset="0"/>
                        </a:rPr>
                        <m:t>𝑫</m:t>
                      </m:r>
                      <m:r>
                        <a:rPr lang="en-US" altLang="zh-CN" sz="3600" b="1" i="1" cap="none" spc="0" smtClean="0">
                          <a:ln/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3600" b="1" i="1" cap="none" spc="0" smtClean="0">
                          <a:ln/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altLang="zh-CN" sz="3600" b="1" i="1" cap="none" spc="0" smtClean="0">
                          <a:ln/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zh-CN" altLang="en-US" sz="3600" b="1" cap="none" spc="0" dirty="0">
                  <a:ln/>
                  <a:solidFill>
                    <a:srgbClr val="FF0000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B3E9F1A3-9AA4-4844-8130-A1BCC633C5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6162" y="3446974"/>
                <a:ext cx="3168240" cy="6463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矩形 16">
            <a:extLst>
              <a:ext uri="{FF2B5EF4-FFF2-40B4-BE49-F238E27FC236}">
                <a16:creationId xmlns:a16="http://schemas.microsoft.com/office/drawing/2014/main" id="{84996331-974D-4884-BCF8-B29825564AC2}"/>
              </a:ext>
            </a:extLst>
          </p:cNvPr>
          <p:cNvSpPr/>
          <p:nvPr/>
        </p:nvSpPr>
        <p:spPr>
          <a:xfrm>
            <a:off x="-1" y="0"/>
            <a:ext cx="8702749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2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妈耶，最后一个终于证完了（同学们也要听不下去了）</a:t>
            </a:r>
            <a:endParaRPr lang="zh-CN" altLang="en-US" sz="28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箭头: 左 17">
            <a:extLst>
              <a:ext uri="{FF2B5EF4-FFF2-40B4-BE49-F238E27FC236}">
                <a16:creationId xmlns:a16="http://schemas.microsoft.com/office/drawing/2014/main" id="{0B49816F-17EC-432C-BEEF-44EDF7326A0B}"/>
              </a:ext>
            </a:extLst>
          </p:cNvPr>
          <p:cNvSpPr/>
          <p:nvPr/>
        </p:nvSpPr>
        <p:spPr>
          <a:xfrm>
            <a:off x="6136978" y="4014774"/>
            <a:ext cx="597049" cy="489473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5FD1E4B7-DB16-4E15-A0C8-FBF232A4112B}"/>
                  </a:ext>
                </a:extLst>
              </p:cNvPr>
              <p:cNvSpPr/>
              <p:nvPr/>
            </p:nvSpPr>
            <p:spPr>
              <a:xfrm>
                <a:off x="6814258" y="3936346"/>
                <a:ext cx="2414828" cy="646331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  <a:scene3d>
                  <a:camera prst="orthographicFront"/>
                  <a:lightRig rig="soft" dir="t">
                    <a:rot lat="0" lon="0" rev="15600000"/>
                  </a:lightRig>
                </a:scene3d>
                <a:sp3d extrusionH="57150" prstMaterial="softEdge">
                  <a:bevelT w="25400" h="38100"/>
                </a:sp3d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altLang="zh-CN" sz="3600" b="1" i="1" cap="none" spc="0" smtClean="0">
                              <a:ln/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3600" b="1" i="1" cap="none" spc="0" smtClean="0">
                              <a:ln/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</m:d>
                      <m:r>
                        <a:rPr lang="en-US" altLang="zh-CN" sz="3600" b="1" i="1" cap="none" spc="0" smtClean="0">
                          <a:ln/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altLang="zh-CN" sz="3600" b="1" i="1" cap="none" spc="0" smtClean="0">
                          <a:ln/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</a:rPr>
                        <m:t>𝑶</m:t>
                      </m:r>
                      <m:r>
                        <a:rPr lang="en-US" altLang="zh-CN" sz="3600" b="1" i="1" cap="none" spc="0" smtClean="0">
                          <a:ln/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3600" b="1" i="1" cap="none" spc="0" smtClean="0">
                          <a:ln/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altLang="zh-CN" sz="3600" b="1" i="1" cap="none" spc="0" smtClean="0">
                          <a:ln/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3600" b="1" cap="none" spc="0" dirty="0">
                  <a:ln/>
                  <a:solidFill>
                    <a:srgbClr val="FF0000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5FD1E4B7-DB16-4E15-A0C8-FBF232A411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4258" y="3936346"/>
                <a:ext cx="2414828" cy="6463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组合 20">
            <a:extLst>
              <a:ext uri="{FF2B5EF4-FFF2-40B4-BE49-F238E27FC236}">
                <a16:creationId xmlns:a16="http://schemas.microsoft.com/office/drawing/2014/main" id="{763A7B81-F4ED-4537-9F62-C088654EC564}"/>
              </a:ext>
            </a:extLst>
          </p:cNvPr>
          <p:cNvGrpSpPr/>
          <p:nvPr/>
        </p:nvGrpSpPr>
        <p:grpSpPr>
          <a:xfrm>
            <a:off x="2256478" y="4642856"/>
            <a:ext cx="5742911" cy="1974938"/>
            <a:chOff x="2256478" y="4642856"/>
            <a:chExt cx="5742911" cy="197493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矩形 14">
                  <a:extLst>
                    <a:ext uri="{FF2B5EF4-FFF2-40B4-BE49-F238E27FC236}">
                      <a16:creationId xmlns:a16="http://schemas.microsoft.com/office/drawing/2014/main" id="{5821248D-E048-4E7D-BAFF-3F803803A43A}"/>
                    </a:ext>
                  </a:extLst>
                </p:cNvPr>
                <p:cNvSpPr/>
                <p:nvPr/>
              </p:nvSpPr>
              <p:spPr>
                <a:xfrm>
                  <a:off x="2256478" y="5098867"/>
                  <a:ext cx="2969776" cy="830997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>
                  <a:spAutoFit/>
                </a:bodyPr>
                <a:lstStyle/>
                <a:p>
                  <a:pPr algn="ctr"/>
                  <a:r>
                    <a:rPr lang="zh-CN" altLang="en-US" sz="2400" b="1" cap="none" spc="0" dirty="0">
                      <a:ln w="0"/>
                      <a:solidFill>
                        <a:schemeClr val="accent6">
                          <a:lumMod val="75000"/>
                        </a:schemeClr>
                      </a:solidFill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</a:rPr>
                    <a:t>以为结束你就错了</a:t>
                  </a:r>
                  <a14:m>
                    <m:oMath xmlns:m="http://schemas.openxmlformats.org/officeDocument/2006/math">
                      <m:r>
                        <a:rPr lang="en-US" altLang="zh-CN" sz="2400" b="1" i="1" cap="none" spc="0" smtClean="0">
                          <a:ln w="0"/>
                          <a:solidFill>
                            <a:schemeClr val="accent6">
                              <a:lumMod val="75000"/>
                            </a:schemeClr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𝑫</m:t>
                      </m:r>
                      <m:r>
                        <a:rPr lang="en-US" altLang="zh-CN" sz="2400" b="1" i="1" cap="none" spc="0" smtClean="0">
                          <a:ln w="0"/>
                          <a:solidFill>
                            <a:schemeClr val="accent6">
                              <a:lumMod val="75000"/>
                            </a:schemeClr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400" b="1" i="1" cap="none" spc="0" smtClean="0">
                          <a:ln w="0"/>
                          <a:solidFill>
                            <a:schemeClr val="accent6">
                              <a:lumMod val="75000"/>
                            </a:schemeClr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altLang="zh-CN" sz="2400" b="1" i="1" cap="none" spc="0" smtClean="0">
                          <a:ln w="0"/>
                          <a:solidFill>
                            <a:schemeClr val="accent6">
                              <a:lumMod val="75000"/>
                            </a:schemeClr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zh-CN" altLang="en-US" sz="2400" b="1" i="1">
                          <a:ln w="0"/>
                          <a:solidFill>
                            <a:schemeClr val="accent6">
                              <a:lumMod val="75000"/>
                            </a:schemeClr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是</m:t>
                      </m:r>
                    </m:oMath>
                  </a14:m>
                  <a:r>
                    <a:rPr lang="zh-CN" altLang="en-US" sz="2400" b="1" cap="none" spc="0" dirty="0">
                      <a:ln w="0"/>
                      <a:solidFill>
                        <a:schemeClr val="accent6">
                          <a:lumMod val="75000"/>
                        </a:schemeClr>
                      </a:solidFill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</a:rPr>
                    <a:t>多少</a:t>
                  </a:r>
                </a:p>
              </p:txBody>
            </p:sp>
          </mc:Choice>
          <mc:Fallback xmlns="">
            <p:sp>
              <p:nvSpPr>
                <p:cNvPr id="15" name="矩形 14">
                  <a:extLst>
                    <a:ext uri="{FF2B5EF4-FFF2-40B4-BE49-F238E27FC236}">
                      <a16:creationId xmlns:a16="http://schemas.microsoft.com/office/drawing/2014/main" id="{5821248D-E048-4E7D-BAFF-3F803803A43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56478" y="5098867"/>
                  <a:ext cx="2969776" cy="830997"/>
                </a:xfrm>
                <a:prstGeom prst="rect">
                  <a:avLst/>
                </a:prstGeom>
                <a:blipFill>
                  <a:blip r:embed="rId8"/>
                  <a:stretch>
                    <a:fillRect t="-6569" b="-1605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A8DC2D87-C57C-4F27-9565-3FC319F4212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26164" y="4642856"/>
              <a:ext cx="2173225" cy="19749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16261956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0174AB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6F8D664-BDFB-4BB0-A643-A022260A626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6732" y="0"/>
            <a:ext cx="637268" cy="557154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1682AC47-2E1A-4EFB-A620-42EDADDFCB35}"/>
              </a:ext>
            </a:extLst>
          </p:cNvPr>
          <p:cNvSpPr/>
          <p:nvPr/>
        </p:nvSpPr>
        <p:spPr>
          <a:xfrm>
            <a:off x="-1" y="33934"/>
            <a:ext cx="3119173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2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最硬核的部分来了</a:t>
            </a:r>
            <a:endParaRPr lang="zh-CN" altLang="en-US" sz="28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F1A2940-9BA4-40E8-A3AA-2C7856994DB5}"/>
              </a:ext>
            </a:extLst>
          </p:cNvPr>
          <p:cNvSpPr/>
          <p:nvPr/>
        </p:nvSpPr>
        <p:spPr>
          <a:xfrm>
            <a:off x="1" y="557154"/>
            <a:ext cx="3221286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2400" b="1" cap="none" spc="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无</a:t>
            </a:r>
            <a:r>
              <a:rPr lang="en-US" altLang="zh-CN" sz="2400" b="1" cap="none" spc="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fa</a:t>
            </a:r>
            <a:r>
              <a:rPr lang="zh-CN" altLang="en-US" sz="2400" b="1" cap="none" spc="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♂回避的几个定理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6DE4F3F-E98D-44DF-AE15-CF90730027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018819"/>
            <a:ext cx="9151645" cy="926022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68C4DD90-E72F-41B6-B8AC-1E90074D9326}"/>
              </a:ext>
            </a:extLst>
          </p:cNvPr>
          <p:cNvSpPr/>
          <p:nvPr/>
        </p:nvSpPr>
        <p:spPr>
          <a:xfrm>
            <a:off x="-1" y="2120607"/>
            <a:ext cx="8791238" cy="2308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zh-CN" altLang="en-US" sz="2400" b="1" cap="none" spc="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这个还是比较好理解的，</a:t>
            </a:r>
            <a:endParaRPr lang="en-US" altLang="zh-CN" sz="2400" b="1" cap="none" spc="0" dirty="0">
              <a:ln w="0"/>
              <a:solidFill>
                <a:srgbClr val="FFC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zh-CN" altLang="en-US" sz="2400" b="1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因为两个堆如果合并，只可能他们的</a:t>
            </a:r>
            <a:r>
              <a:rPr lang="en-US" altLang="zh-CN" sz="2400" b="1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.degree</a:t>
            </a:r>
            <a:r>
              <a:rPr lang="zh-CN" altLang="en-US" sz="2400" b="1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相同，</a:t>
            </a:r>
            <a:endParaRPr lang="en-US" altLang="zh-CN" sz="2400" b="1" dirty="0">
              <a:ln w="0"/>
              <a:solidFill>
                <a:srgbClr val="FFC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altLang="zh-CN" sz="2400" b="1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y</a:t>
            </a:r>
            <a:r>
              <a:rPr lang="zh-CN" altLang="en-US" sz="2400" b="1" cap="none" spc="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成了</a:t>
            </a:r>
            <a:r>
              <a:rPr lang="en-US" altLang="zh-CN" sz="2400" b="1" cap="none" spc="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</a:t>
            </a:r>
            <a:r>
              <a:rPr lang="zh-CN" altLang="en-US" sz="2400" b="1" cap="none" spc="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的后代，那么</a:t>
            </a:r>
            <a:r>
              <a:rPr lang="en-US" altLang="zh-CN" sz="2400" b="1" cap="none" spc="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</a:t>
            </a:r>
            <a:r>
              <a:rPr lang="zh-CN" altLang="en-US" sz="2400" b="1" cap="none" spc="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的</a:t>
            </a:r>
            <a:r>
              <a:rPr lang="en-US" altLang="zh-CN" sz="2400" b="1" cap="none" spc="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.degree</a:t>
            </a:r>
            <a:r>
              <a:rPr lang="zh-CN" altLang="en-US" sz="2400" b="1" cap="none" spc="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会加</a:t>
            </a:r>
            <a:r>
              <a:rPr lang="en-US" altLang="zh-CN" sz="2400" b="1" cap="none" spc="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  <a:p>
            <a:r>
              <a:rPr lang="zh-CN" altLang="en-US" sz="2400" b="1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因为一共节点只有在被砍去两个后代后，才会被放到根链表中</a:t>
            </a:r>
            <a:endParaRPr lang="en-US" altLang="zh-CN" sz="2400" b="1" dirty="0">
              <a:ln w="0"/>
              <a:solidFill>
                <a:srgbClr val="FFC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zh-CN" altLang="en-US" sz="2400" b="1" cap="none" spc="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所以</a:t>
            </a:r>
            <a:r>
              <a:rPr lang="en-US" altLang="zh-CN" sz="2400" b="1" cap="none" spc="0" dirty="0" err="1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y.degree</a:t>
            </a:r>
            <a:r>
              <a:rPr lang="zh-CN" altLang="en-US" sz="2400" b="1" cap="none" spc="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至多减</a:t>
            </a:r>
            <a:r>
              <a:rPr lang="en-US" altLang="zh-CN" sz="2400" b="1" cap="none" spc="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  <a:p>
            <a:r>
              <a:rPr lang="zh-CN" altLang="en-US" sz="2400" b="1" cap="none" spc="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所以得证</a:t>
            </a:r>
          </a:p>
        </p:txBody>
      </p:sp>
    </p:spTree>
    <p:extLst>
      <p:ext uri="{BB962C8B-B14F-4D97-AF65-F5344CB8AC3E}">
        <p14:creationId xmlns:p14="http://schemas.microsoft.com/office/powerpoint/2010/main" val="147132200"/>
      </p:ext>
    </p:extLst>
  </p:cSld>
  <p:clrMapOvr>
    <a:masterClrMapping/>
  </p:clrMapOvr>
  <p:transition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0174AB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5E5B18A9-D15F-458F-B468-7A69D9AD19D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6732" y="0"/>
            <a:ext cx="637268" cy="557154"/>
          </a:xfrm>
          <a:prstGeom prst="rect">
            <a:avLst/>
          </a:prstGeom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07513BFC-E769-43A0-B2F0-AB20F45CFB48}"/>
              </a:ext>
            </a:extLst>
          </p:cNvPr>
          <p:cNvGrpSpPr/>
          <p:nvPr/>
        </p:nvGrpSpPr>
        <p:grpSpPr>
          <a:xfrm>
            <a:off x="0" y="786208"/>
            <a:ext cx="9144000" cy="1850776"/>
            <a:chOff x="0" y="786208"/>
            <a:chExt cx="9144000" cy="1850776"/>
          </a:xfrm>
        </p:grpSpPr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69D59861-9DE4-4CB3-A02F-780F477A9CC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786208"/>
              <a:ext cx="9144000" cy="1850776"/>
            </a:xfrm>
            <a:prstGeom prst="rect">
              <a:avLst/>
            </a:prstGeom>
          </p:spPr>
        </p:pic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411E59CA-40BB-4B83-A063-0361DFF0E82B}"/>
                </a:ext>
              </a:extLst>
            </p:cNvPr>
            <p:cNvSpPr/>
            <p:nvPr/>
          </p:nvSpPr>
          <p:spPr>
            <a:xfrm>
              <a:off x="5375001" y="786208"/>
              <a:ext cx="1285730" cy="323137"/>
            </a:xfrm>
            <a:prstGeom prst="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A9AEC573-4F55-467F-B596-BC2A7579E968}"/>
                </a:ext>
              </a:extLst>
            </p:cNvPr>
            <p:cNvSpPr/>
            <p:nvPr/>
          </p:nvSpPr>
          <p:spPr>
            <a:xfrm>
              <a:off x="7495450" y="786208"/>
              <a:ext cx="1546434" cy="32313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6" name="矩形 15">
            <a:extLst>
              <a:ext uri="{FF2B5EF4-FFF2-40B4-BE49-F238E27FC236}">
                <a16:creationId xmlns:a16="http://schemas.microsoft.com/office/drawing/2014/main" id="{66628F3E-5A41-40D0-B9A4-3B6664332AC1}"/>
              </a:ext>
            </a:extLst>
          </p:cNvPr>
          <p:cNvSpPr/>
          <p:nvPr/>
        </p:nvSpPr>
        <p:spPr>
          <a:xfrm>
            <a:off x="-88281" y="33934"/>
            <a:ext cx="7453836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完美的偶像双人组：斐波那锲堆和</a:t>
            </a:r>
            <a:r>
              <a:rPr lang="en-US" altLang="zh-CN" sz="2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Dijkstra</a:t>
            </a:r>
            <a:r>
              <a:rPr lang="zh-CN" altLang="en-US" sz="2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算法</a:t>
            </a:r>
            <a:endParaRPr lang="zh-CN" altLang="en-US" sz="28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88585061-384A-4608-873A-55F2451ABAE8}"/>
              </a:ext>
            </a:extLst>
          </p:cNvPr>
          <p:cNvGrpSpPr/>
          <p:nvPr/>
        </p:nvGrpSpPr>
        <p:grpSpPr>
          <a:xfrm>
            <a:off x="-659" y="2636984"/>
            <a:ext cx="9144000" cy="3792600"/>
            <a:chOff x="-659" y="2636984"/>
            <a:chExt cx="9144000" cy="3792600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D7EC2BF6-B3EC-4D53-8EE1-71CC5FFC466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659" y="3098649"/>
              <a:ext cx="9144000" cy="1222504"/>
            </a:xfrm>
            <a:prstGeom prst="rect">
              <a:avLst/>
            </a:prstGeom>
          </p:spPr>
        </p:pic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37588488-CBD6-44FB-86D7-CFACC76B6B77}"/>
                </a:ext>
              </a:extLst>
            </p:cNvPr>
            <p:cNvSpPr/>
            <p:nvPr/>
          </p:nvSpPr>
          <p:spPr>
            <a:xfrm>
              <a:off x="12436" y="2636984"/>
              <a:ext cx="2350323" cy="46166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CN" altLang="en-US" sz="2400" b="1" dirty="0">
                  <a:ln w="0"/>
                  <a:solidFill>
                    <a:srgbClr val="FFC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和其他方法相比</a:t>
              </a:r>
              <a:endParaRPr lang="zh-CN" altLang="en-US" sz="2400" b="1" cap="none" spc="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715168EB-95C5-4BAE-B758-58A209A169CB}"/>
                </a:ext>
              </a:extLst>
            </p:cNvPr>
            <p:cNvSpPr/>
            <p:nvPr/>
          </p:nvSpPr>
          <p:spPr>
            <a:xfrm>
              <a:off x="78134" y="3326422"/>
              <a:ext cx="4127178" cy="32313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8E4A6131-6CD0-4B15-B5A7-05302FB507CD}"/>
                </a:ext>
              </a:extLst>
            </p:cNvPr>
            <p:cNvSpPr/>
            <p:nvPr/>
          </p:nvSpPr>
          <p:spPr>
            <a:xfrm>
              <a:off x="6209719" y="3932455"/>
              <a:ext cx="1913123" cy="323137"/>
            </a:xfrm>
            <a:prstGeom prst="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BD8DE93B-82DC-4C9F-8441-97C6FA8B58C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659" y="4438780"/>
              <a:ext cx="9144000" cy="1990804"/>
            </a:xfrm>
            <a:prstGeom prst="rect">
              <a:avLst/>
            </a:prstGeom>
          </p:spPr>
        </p:pic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77727CF4-24A2-44F7-A246-98CF9F542CFB}"/>
                </a:ext>
              </a:extLst>
            </p:cNvPr>
            <p:cNvSpPr/>
            <p:nvPr/>
          </p:nvSpPr>
          <p:spPr>
            <a:xfrm>
              <a:off x="6767487" y="4379248"/>
              <a:ext cx="727963" cy="32313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128D28A6-C022-4D5F-B660-04397572F258}"/>
                </a:ext>
              </a:extLst>
            </p:cNvPr>
            <p:cNvSpPr/>
            <p:nvPr/>
          </p:nvSpPr>
          <p:spPr>
            <a:xfrm>
              <a:off x="174834" y="5844031"/>
              <a:ext cx="1440452" cy="323137"/>
            </a:xfrm>
            <a:prstGeom prst="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553228895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DA008B4-1D8F-47B9-A529-3A10C31A0D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2345" y="977044"/>
            <a:ext cx="8823582" cy="4692265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0174AB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6F8D664-BDFB-4BB0-A643-A022260A626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6732" y="0"/>
            <a:ext cx="637268" cy="557154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1682AC47-2E1A-4EFB-A620-42EDADDFCB35}"/>
              </a:ext>
            </a:extLst>
          </p:cNvPr>
          <p:cNvSpPr/>
          <p:nvPr/>
        </p:nvSpPr>
        <p:spPr>
          <a:xfrm>
            <a:off x="-1" y="33934"/>
            <a:ext cx="3119173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2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最硬核的部分来了</a:t>
            </a:r>
            <a:endParaRPr lang="zh-CN" altLang="en-US" sz="28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F1A2940-9BA4-40E8-A3AA-2C7856994DB5}"/>
              </a:ext>
            </a:extLst>
          </p:cNvPr>
          <p:cNvSpPr/>
          <p:nvPr/>
        </p:nvSpPr>
        <p:spPr>
          <a:xfrm>
            <a:off x="1" y="557154"/>
            <a:ext cx="3221286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2400" b="1" cap="none" spc="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无</a:t>
            </a:r>
            <a:r>
              <a:rPr lang="en-US" altLang="zh-CN" sz="2400" b="1" cap="none" spc="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fa</a:t>
            </a:r>
            <a:r>
              <a:rPr lang="zh-CN" altLang="en-US" sz="2400" b="1" cap="none" spc="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♂回避的几个定理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8C4DD90-E72F-41B6-B8AC-1E90074D9326}"/>
              </a:ext>
            </a:extLst>
          </p:cNvPr>
          <p:cNvSpPr/>
          <p:nvPr/>
        </p:nvSpPr>
        <p:spPr>
          <a:xfrm>
            <a:off x="34128" y="5669309"/>
            <a:ext cx="8791238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zh-CN" altLang="en-US" sz="2400" b="1" cap="none" spc="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关于斐波那锲递的性质证明</a:t>
            </a:r>
            <a:endParaRPr lang="en-US" altLang="zh-CN" sz="2400" b="1" cap="none" spc="0" dirty="0">
              <a:ln w="0"/>
              <a:solidFill>
                <a:srgbClr val="FFC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zh-CN" altLang="en-US" sz="2400" b="1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这个证明还是比较直观的</a:t>
            </a:r>
            <a:endParaRPr lang="en-US" altLang="zh-CN" sz="2400" b="1" dirty="0">
              <a:ln w="0"/>
              <a:solidFill>
                <a:srgbClr val="FFC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altLang="zh-CN" sz="2400" b="1" cap="none" spc="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N=1+1+……+1</a:t>
            </a:r>
            <a:endParaRPr lang="zh-CN" altLang="en-US" sz="2400" b="1" cap="none" spc="0" dirty="0">
              <a:ln w="0"/>
              <a:solidFill>
                <a:srgbClr val="FFC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70F4909-6B42-42EC-B4E9-B074BEAE29AA}"/>
              </a:ext>
            </a:extLst>
          </p:cNvPr>
          <p:cNvSpPr/>
          <p:nvPr/>
        </p:nvSpPr>
        <p:spPr>
          <a:xfrm>
            <a:off x="458388" y="2345396"/>
            <a:ext cx="6007395" cy="108360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7500580"/>
      </p:ext>
    </p:extLst>
  </p:cSld>
  <p:clrMapOvr>
    <a:masterClrMapping/>
  </p:clrMapOvr>
  <p:transition>
    <p:wip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0174AB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6F8D664-BDFB-4BB0-A643-A022260A626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6732" y="0"/>
            <a:ext cx="637268" cy="557154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1682AC47-2E1A-4EFB-A620-42EDADDFCB35}"/>
              </a:ext>
            </a:extLst>
          </p:cNvPr>
          <p:cNvSpPr/>
          <p:nvPr/>
        </p:nvSpPr>
        <p:spPr>
          <a:xfrm>
            <a:off x="-1" y="33934"/>
            <a:ext cx="3119173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2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最硬核的部分来了</a:t>
            </a:r>
            <a:endParaRPr lang="zh-CN" altLang="en-US" sz="28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F1A2940-9BA4-40E8-A3AA-2C7856994DB5}"/>
              </a:ext>
            </a:extLst>
          </p:cNvPr>
          <p:cNvSpPr/>
          <p:nvPr/>
        </p:nvSpPr>
        <p:spPr>
          <a:xfrm>
            <a:off x="1" y="557154"/>
            <a:ext cx="3221286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2400" b="1" cap="none" spc="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无</a:t>
            </a:r>
            <a:r>
              <a:rPr lang="en-US" altLang="zh-CN" sz="2400" b="1" cap="none" spc="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fa</a:t>
            </a:r>
            <a:r>
              <a:rPr lang="zh-CN" altLang="en-US" sz="2400" b="1" cap="none" spc="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♂回避的几个定理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8C4DD90-E72F-41B6-B8AC-1E90074D9326}"/>
              </a:ext>
            </a:extLst>
          </p:cNvPr>
          <p:cNvSpPr/>
          <p:nvPr/>
        </p:nvSpPr>
        <p:spPr>
          <a:xfrm>
            <a:off x="-1" y="3886925"/>
            <a:ext cx="8791238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zh-CN" altLang="en-US" sz="2400" b="1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过于的不直观</a:t>
            </a:r>
            <a:endParaRPr lang="en-US" altLang="zh-CN" sz="2400" b="1" dirty="0">
              <a:ln w="0"/>
              <a:solidFill>
                <a:srgbClr val="FFC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zh-CN" altLang="en-US" sz="2400" b="1" cap="none" spc="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看看就好</a:t>
            </a:r>
            <a:endParaRPr lang="en-US" altLang="zh-CN" sz="2400" b="1" cap="none" spc="0" dirty="0">
              <a:ln w="0"/>
              <a:solidFill>
                <a:srgbClr val="FFC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zh-CN" altLang="en-US" sz="2400" b="1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后面哟啊用到结论</a:t>
            </a:r>
            <a:endParaRPr lang="zh-CN" altLang="en-US" sz="2400" b="1" cap="none" spc="0" dirty="0">
              <a:ln w="0"/>
              <a:solidFill>
                <a:srgbClr val="FFC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9BFD3FB-5522-4748-AD12-40ADECEF52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18819"/>
            <a:ext cx="9141608" cy="2787313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6A46050E-1283-42BF-985B-2A21C05E6D75}"/>
              </a:ext>
            </a:extLst>
          </p:cNvPr>
          <p:cNvSpPr/>
          <p:nvPr/>
        </p:nvSpPr>
        <p:spPr>
          <a:xfrm>
            <a:off x="486238" y="1038971"/>
            <a:ext cx="7200292" cy="36744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9494787"/>
      </p:ext>
    </p:extLst>
  </p:cSld>
  <p:clrMapOvr>
    <a:masterClrMapping/>
  </p:clrMapOvr>
  <p:transition>
    <p:wip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E97E401F-CE50-4B8B-B08C-45D9BEDA45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2" y="2167638"/>
            <a:ext cx="9135759" cy="427514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77CF351D-FAB7-4A42-978C-BBF3E2B158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918251"/>
            <a:ext cx="9135759" cy="1249387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0174AB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6F8D664-BDFB-4BB0-A643-A022260A626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6732" y="0"/>
            <a:ext cx="637268" cy="557154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1682AC47-2E1A-4EFB-A620-42EDADDFCB35}"/>
              </a:ext>
            </a:extLst>
          </p:cNvPr>
          <p:cNvSpPr/>
          <p:nvPr/>
        </p:nvSpPr>
        <p:spPr>
          <a:xfrm>
            <a:off x="-1" y="33934"/>
            <a:ext cx="3119173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2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最硬核的部分来了</a:t>
            </a:r>
            <a:endParaRPr lang="zh-CN" altLang="en-US" sz="28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F1A2940-9BA4-40E8-A3AA-2C7856994DB5}"/>
              </a:ext>
            </a:extLst>
          </p:cNvPr>
          <p:cNvSpPr/>
          <p:nvPr/>
        </p:nvSpPr>
        <p:spPr>
          <a:xfrm>
            <a:off x="1" y="557154"/>
            <a:ext cx="3221286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2400" b="1" cap="none" spc="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无</a:t>
            </a:r>
            <a:r>
              <a:rPr lang="en-US" altLang="zh-CN" sz="2400" b="1" cap="none" spc="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fa</a:t>
            </a:r>
            <a:r>
              <a:rPr lang="zh-CN" altLang="en-US" sz="2400" b="1" cap="none" spc="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♂回避的几个定理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8C4DD90-E72F-41B6-B8AC-1E90074D9326}"/>
              </a:ext>
            </a:extLst>
          </p:cNvPr>
          <p:cNvSpPr/>
          <p:nvPr/>
        </p:nvSpPr>
        <p:spPr>
          <a:xfrm>
            <a:off x="8242" y="5108752"/>
            <a:ext cx="8791238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zh-CN" altLang="en-US" sz="2400" b="1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依旧过于不直观</a:t>
            </a:r>
            <a:endParaRPr lang="en-US" altLang="zh-CN" sz="2400" b="1" dirty="0">
              <a:ln w="0"/>
              <a:solidFill>
                <a:srgbClr val="FFC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zh-CN" altLang="en-US" sz="2400" b="1" cap="none" spc="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看看就好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6A46050E-1283-42BF-985B-2A21C05E6D75}"/>
              </a:ext>
            </a:extLst>
          </p:cNvPr>
          <p:cNvSpPr/>
          <p:nvPr/>
        </p:nvSpPr>
        <p:spPr>
          <a:xfrm>
            <a:off x="96341" y="949772"/>
            <a:ext cx="8495306" cy="62620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8992499"/>
      </p:ext>
    </p:extLst>
  </p:cSld>
  <p:clrMapOvr>
    <a:masterClrMapping/>
  </p:clrMapOvr>
  <p:transition>
    <p:wip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09067CE-6632-4B7C-BEB8-F91E841D68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2" y="949772"/>
            <a:ext cx="9144179" cy="1324624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0174AB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6F8D664-BDFB-4BB0-A643-A022260A626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6732" y="0"/>
            <a:ext cx="637268" cy="557154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1682AC47-2E1A-4EFB-A620-42EDADDFCB35}"/>
              </a:ext>
            </a:extLst>
          </p:cNvPr>
          <p:cNvSpPr/>
          <p:nvPr/>
        </p:nvSpPr>
        <p:spPr>
          <a:xfrm>
            <a:off x="-1" y="33934"/>
            <a:ext cx="3119173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2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最硬核的部分来了</a:t>
            </a:r>
            <a:endParaRPr lang="zh-CN" altLang="en-US" sz="28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F1A2940-9BA4-40E8-A3AA-2C7856994DB5}"/>
              </a:ext>
            </a:extLst>
          </p:cNvPr>
          <p:cNvSpPr/>
          <p:nvPr/>
        </p:nvSpPr>
        <p:spPr>
          <a:xfrm>
            <a:off x="1" y="557154"/>
            <a:ext cx="3221286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2400" b="1" cap="none" spc="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无</a:t>
            </a:r>
            <a:r>
              <a:rPr lang="en-US" altLang="zh-CN" sz="2400" b="1" cap="none" spc="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fa</a:t>
            </a:r>
            <a:r>
              <a:rPr lang="zh-CN" altLang="en-US" sz="2400" b="1" cap="none" spc="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♂回避的几个定理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8C4DD90-E72F-41B6-B8AC-1E90074D9326}"/>
              </a:ext>
            </a:extLst>
          </p:cNvPr>
          <p:cNvSpPr/>
          <p:nvPr/>
        </p:nvSpPr>
        <p:spPr>
          <a:xfrm>
            <a:off x="-1" y="2500159"/>
            <a:ext cx="8791238" cy="193899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zh-CN" altLang="en-US" sz="2400" b="1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小朋友们，你们知道为什么这个堆叫斐波那锲堆了吗</a:t>
            </a:r>
            <a:endParaRPr lang="en-US" altLang="zh-CN" sz="2400" b="1" dirty="0">
              <a:ln w="0"/>
              <a:solidFill>
                <a:srgbClr val="FFC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zh-CN" altLang="en-US" sz="2400" b="1" cap="none" spc="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对了</a:t>
            </a:r>
            <a:endParaRPr lang="en-US" altLang="zh-CN" sz="2400" b="1" cap="none" spc="0" dirty="0">
              <a:ln w="0"/>
              <a:solidFill>
                <a:srgbClr val="FFC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zh-CN" altLang="en-US" sz="2400" b="1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只是因为在证明的过程中用到了斐波那锲数</a:t>
            </a:r>
            <a:endParaRPr lang="en-US" altLang="zh-CN" sz="2400" b="1" dirty="0">
              <a:ln w="0"/>
              <a:solidFill>
                <a:srgbClr val="FFC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zh-CN" altLang="en-US" sz="2400" b="1" cap="none" spc="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对 只是因为在分析的时候使用了斐波那锲数</a:t>
            </a:r>
            <a:endParaRPr lang="en-US" altLang="zh-CN" sz="2400" b="1" cap="none" spc="0" dirty="0">
              <a:ln w="0"/>
              <a:solidFill>
                <a:srgbClr val="FFC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zh-CN" altLang="en-US" sz="2400" b="1" cap="none" spc="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在实际使用的时候和斐波那锲数没有半毛钱关系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6A46050E-1283-42BF-985B-2A21C05E6D75}"/>
              </a:ext>
            </a:extLst>
          </p:cNvPr>
          <p:cNvSpPr/>
          <p:nvPr/>
        </p:nvSpPr>
        <p:spPr>
          <a:xfrm>
            <a:off x="96341" y="949772"/>
            <a:ext cx="8444248" cy="40094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0958202"/>
      </p:ext>
    </p:extLst>
  </p:cSld>
  <p:clrMapOvr>
    <a:masterClrMapping/>
  </p:clrMapOvr>
  <p:transition>
    <p:wip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0174AB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6F8D664-BDFB-4BB0-A643-A022260A626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6732" y="0"/>
            <a:ext cx="637268" cy="55715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24291781-A94C-4DBC-A7DA-2EB344DE6352}"/>
                  </a:ext>
                </a:extLst>
              </p:cNvPr>
              <p:cNvSpPr/>
              <p:nvPr/>
            </p:nvSpPr>
            <p:spPr>
              <a:xfrm>
                <a:off x="847596" y="2231629"/>
                <a:ext cx="5434065" cy="2667718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r>
                  <a:rPr lang="en-US" altLang="zh-CN" sz="28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Dijkstra</a:t>
                </a:r>
                <a:r>
                  <a:rPr lang="zh-CN" altLang="en-US" sz="28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算法的时间复杂度</a:t>
                </a:r>
                <a:endParaRPr lang="en-US" altLang="zh-CN" sz="28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800" b="0" i="1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CN" sz="2800" b="0" i="1" cap="none" spc="0" dirty="0" smtClean="0">
                              <a:ln w="0"/>
                              <a:solidFill>
                                <a:schemeClr val="accent2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b="0" i="1" cap="none" spc="0" dirty="0" smtClean="0">
                              <a:ln w="0"/>
                              <a:solidFill>
                                <a:schemeClr val="accent2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d>
                      <m:r>
                        <a:rPr lang="en-US" altLang="zh-CN" sz="2800" b="0" i="1" cap="none" spc="0" dirty="0" smtClean="0">
                          <a:ln w="0"/>
                          <a:solidFill>
                            <a:schemeClr val="accent2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altLang="zh-CN" sz="2800" b="0" i="1" cap="none" spc="0" dirty="0" smtClean="0">
                          <a:ln w="0"/>
                          <a:solidFill>
                            <a:schemeClr val="accent2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𝑡</m:t>
                      </m:r>
                      <m:d>
                        <m:dPr>
                          <m:ctrlPr>
                            <a:rPr lang="en-US" altLang="zh-CN" sz="2800" b="0" i="1" cap="none" spc="0" dirty="0" smtClean="0">
                              <a:ln w="0"/>
                              <a:solidFill>
                                <a:schemeClr val="accent2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b="0" i="1" cap="none" spc="0" dirty="0" smtClean="0">
                              <a:ln w="0"/>
                              <a:solidFill>
                                <a:schemeClr val="accent2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altLang="zh-CN" sz="2800" b="0" i="1" cap="none" spc="0" dirty="0" smtClean="0">
                              <a:ln w="0"/>
                              <a:solidFill>
                                <a:schemeClr val="accent2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altLang="zh-CN" sz="2800" b="0" i="1" cap="none" spc="0" dirty="0" smtClean="0">
                              <a:ln w="0"/>
                              <a:solidFill>
                                <a:schemeClr val="accent2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CN" sz="2800" b="0" i="1" cap="none" spc="0" dirty="0" smtClean="0">
                              <a:ln w="0"/>
                              <a:solidFill>
                                <a:schemeClr val="accent2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=∞,</m:t>
                          </m:r>
                          <m:r>
                            <a:rPr lang="en-US" altLang="zh-CN" sz="2800" b="0" i="1" cap="none" spc="0" dirty="0" smtClean="0">
                              <a:ln w="0"/>
                              <a:solidFill>
                                <a:schemeClr val="accent2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altLang="zh-CN" sz="2800" b="0" i="1" cap="none" spc="0" dirty="0" smtClean="0">
                              <a:ln w="0"/>
                              <a:solidFill>
                                <a:schemeClr val="accent2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m:rPr>
                              <m:sty m:val="p"/>
                            </m:rPr>
                            <a:rPr lang="el-GR" altLang="zh-CN" sz="2800" b="0" i="1" cap="none" spc="0" dirty="0" smtClean="0">
                              <a:ln w="0"/>
                              <a:solidFill>
                                <a:schemeClr val="accent2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π</m:t>
                          </m:r>
                          <m:r>
                            <a:rPr lang="en-US" altLang="zh-CN" sz="2800" b="0" i="1" cap="none" spc="0" dirty="0" smtClean="0">
                              <a:ln w="0"/>
                              <a:solidFill>
                                <a:schemeClr val="accent2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sz="2800" b="0" i="1" cap="none" spc="0" dirty="0" smtClean="0">
                              <a:ln w="0"/>
                              <a:solidFill>
                                <a:schemeClr val="accent2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𝑁𝐼𝐿</m:t>
                          </m:r>
                        </m:e>
                      </m:d>
                    </m:oMath>
                  </m:oMathPara>
                </a14:m>
                <a:endParaRPr lang="en-US" altLang="zh-CN" sz="2800" b="0" i="1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800" b="0" i="1" cap="none" spc="0" dirty="0" smtClean="0">
                          <a:ln w="0"/>
                          <a:solidFill>
                            <a:schemeClr val="accent2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CN" sz="2800" b="0" i="1" cap="none" spc="0" dirty="0" smtClean="0">
                              <a:ln w="0"/>
                              <a:solidFill>
                                <a:schemeClr val="accent2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b="0" i="1" cap="none" spc="0" dirty="0" smtClean="0">
                              <a:ln w="0"/>
                              <a:solidFill>
                                <a:schemeClr val="accent2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d>
                      <m:r>
                        <a:rPr lang="en-US" altLang="zh-CN" sz="2800" b="0" i="1" cap="none" spc="0" dirty="0" smtClean="0">
                          <a:ln w="0"/>
                          <a:solidFill>
                            <a:schemeClr val="accent2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altLang="zh-CN" sz="2800" b="0" i="1" cap="none" spc="0" dirty="0" smtClean="0">
                          <a:ln w="0"/>
                          <a:solidFill>
                            <a:schemeClr val="accent2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𝑡</m:t>
                      </m:r>
                      <m:d>
                        <m:dPr>
                          <m:ctrlPr>
                            <a:rPr lang="en-US" altLang="zh-CN" sz="2800" b="0" i="1" cap="none" spc="0" dirty="0" smtClean="0">
                              <a:ln w="0"/>
                              <a:solidFill>
                                <a:schemeClr val="accent2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b="0" i="1" cap="none" spc="0" dirty="0" smtClean="0">
                              <a:ln w="0"/>
                              <a:solidFill>
                                <a:schemeClr val="accent2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𝐼𝑁𝑆𝐸𝑅𝑇</m:t>
                          </m:r>
                        </m:e>
                      </m:d>
                    </m:oMath>
                  </m:oMathPara>
                </a14:m>
                <a:endParaRPr lang="en-US" altLang="zh-CN" sz="2800" b="0" i="1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800" i="1" dirty="0">
                          <a:ln w="0"/>
                          <a:solidFill>
                            <a:schemeClr val="accent2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CN" sz="2800" i="1" dirty="0">
                              <a:ln w="0"/>
                              <a:solidFill>
                                <a:schemeClr val="accent2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i="1" dirty="0">
                              <a:ln w="0"/>
                              <a:solidFill>
                                <a:schemeClr val="accent2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d>
                      <m:r>
                        <a:rPr lang="en-US" altLang="zh-CN" sz="2800" i="1" dirty="0">
                          <a:ln w="0"/>
                          <a:solidFill>
                            <a:schemeClr val="accent2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altLang="zh-CN" sz="2800" i="1" dirty="0">
                          <a:ln w="0"/>
                          <a:solidFill>
                            <a:schemeClr val="accent2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𝑡</m:t>
                      </m:r>
                      <m:d>
                        <m:dPr>
                          <m:ctrlPr>
                            <a:rPr lang="en-US" altLang="zh-CN" sz="2800" i="1" dirty="0">
                              <a:ln w="0"/>
                              <a:solidFill>
                                <a:schemeClr val="accent2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i="1" dirty="0">
                              <a:ln w="0"/>
                              <a:solidFill>
                                <a:schemeClr val="accent2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𝐸𝑋𝑇𝑅𝐴𝐶𝑇</m:t>
                          </m:r>
                          <m:r>
                            <a:rPr lang="en-US" altLang="zh-CN" sz="2800" i="1" dirty="0">
                              <a:ln w="0"/>
                              <a:solidFill>
                                <a:schemeClr val="accent2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800" i="1" dirty="0">
                              <a:ln w="0"/>
                              <a:solidFill>
                                <a:schemeClr val="accent2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𝑀𝐼𝑁</m:t>
                          </m:r>
                        </m:e>
                      </m:d>
                    </m:oMath>
                  </m:oMathPara>
                </a14:m>
                <a:endParaRPr lang="en-US" altLang="zh-CN" sz="2800" i="1" dirty="0">
                  <a:ln w="0"/>
                  <a:solidFill>
                    <a:schemeClr val="accent2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800" i="1" dirty="0">
                          <a:ln w="0"/>
                          <a:solidFill>
                            <a:schemeClr val="accent2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800" i="1" dirty="0">
                          <a:ln w="0"/>
                          <a:solidFill>
                            <a:schemeClr val="accent2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altLang="zh-CN" sz="2800" i="1" dirty="0">
                              <a:ln w="0"/>
                              <a:solidFill>
                                <a:schemeClr val="accent2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altLang="zh-CN" sz="2800" i="1" dirty="0">
                                  <a:ln w="0"/>
                                  <a:solidFill>
                                    <a:schemeClr val="accent2"/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800" i="1" dirty="0">
                                  <a:ln w="0"/>
                                  <a:solidFill>
                                    <a:schemeClr val="accent2"/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d>
                        </m:e>
                      </m:d>
                      <m:r>
                        <a:rPr lang="en-US" altLang="zh-CN" sz="2800" i="1" dirty="0">
                          <a:ln w="0"/>
                          <a:solidFill>
                            <a:schemeClr val="accent2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altLang="zh-CN" sz="2800" i="1" dirty="0">
                          <a:ln w="0"/>
                          <a:solidFill>
                            <a:schemeClr val="accent2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𝑡</m:t>
                      </m:r>
                      <m:d>
                        <m:dPr>
                          <m:ctrlPr>
                            <a:rPr lang="en-US" altLang="zh-CN" sz="2800" i="1" dirty="0">
                              <a:ln w="0"/>
                              <a:solidFill>
                                <a:schemeClr val="accent2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i="1" dirty="0">
                              <a:ln w="0"/>
                              <a:solidFill>
                                <a:schemeClr val="accent2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𝐷𝐸𝐶𝑅𝐸𝐴𝑆𝐸</m:t>
                          </m:r>
                          <m:r>
                            <a:rPr lang="en-US" altLang="zh-CN" sz="2800" i="1" dirty="0">
                              <a:ln w="0"/>
                              <a:solidFill>
                                <a:schemeClr val="accent2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800" i="1" dirty="0">
                              <a:ln w="0"/>
                              <a:solidFill>
                                <a:schemeClr val="accent2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𝐾𝐸𝑌</m:t>
                          </m:r>
                        </m:e>
                      </m:d>
                      <m:r>
                        <a:rPr lang="en-US" altLang="zh-CN" sz="2800" b="0" i="1" dirty="0" smtClean="0">
                          <a:ln w="0"/>
                          <a:solidFill>
                            <a:srgbClr val="FF0000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b="0" i="1" dirty="0" smtClean="0">
                          <a:ln w="0"/>
                          <a:solidFill>
                            <a:srgbClr val="FF0000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altLang="zh-CN" sz="2800" b="0" i="1" dirty="0" smtClean="0">
                          <a:ln w="0"/>
                          <a:solidFill>
                            <a:srgbClr val="FF0000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(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CN" sz="2800" b="0" i="1" dirty="0" smtClean="0">
                              <a:ln w="0"/>
                              <a:solidFill>
                                <a:srgbClr val="FF0000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b="0" i="1" dirty="0" smtClean="0">
                              <a:ln w="0"/>
                              <a:solidFill>
                                <a:srgbClr val="FF0000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d>
                      <m:func>
                        <m:funcPr>
                          <m:ctrlPr>
                            <a:rPr lang="en-US" altLang="zh-CN" sz="2800" b="0" i="1" dirty="0" smtClean="0">
                              <a:ln w="0"/>
                              <a:solidFill>
                                <a:srgbClr val="FF0000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800" b="0" i="0" dirty="0" smtClean="0">
                              <a:ln w="0"/>
                              <a:solidFill>
                                <a:srgbClr val="FF0000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lg</m:t>
                          </m:r>
                        </m:fName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altLang="zh-CN" sz="2800" b="0" i="1" dirty="0" smtClean="0">
                                  <a:ln w="0"/>
                                  <a:solidFill>
                                    <a:srgbClr val="FF0000"/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800" b="0" i="1" dirty="0" smtClean="0">
                                  <a:ln w="0"/>
                                  <a:solidFill>
                                    <a:srgbClr val="FF0000"/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</m:d>
                        </m:e>
                      </m:func>
                      <m:r>
                        <a:rPr lang="en-US" altLang="zh-CN" sz="2800" b="0" i="1" dirty="0" smtClean="0">
                          <a:ln w="0"/>
                          <a:solidFill>
                            <a:srgbClr val="FF0000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CN" sz="2800" b="0" i="1" dirty="0" smtClean="0">
                              <a:ln w="0"/>
                              <a:solidFill>
                                <a:srgbClr val="FF0000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b="0" i="1" dirty="0" smtClean="0">
                              <a:ln w="0"/>
                              <a:solidFill>
                                <a:srgbClr val="FF0000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d>
                      <m:r>
                        <a:rPr lang="en-US" altLang="zh-CN" sz="2800" b="0" i="1" dirty="0" smtClean="0">
                          <a:ln w="0"/>
                          <a:solidFill>
                            <a:srgbClr val="FF0000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2800" i="1" dirty="0">
                  <a:ln w="0"/>
                  <a:solidFill>
                    <a:schemeClr val="accent2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24291781-A94C-4DBC-A7DA-2EB344DE63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596" y="2231629"/>
                <a:ext cx="5434065" cy="2667718"/>
              </a:xfrm>
              <a:prstGeom prst="rect">
                <a:avLst/>
              </a:prstGeom>
              <a:blipFill>
                <a:blip r:embed="rId3"/>
                <a:stretch>
                  <a:fillRect l="-2469" t="-365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箭头: 左 7">
            <a:extLst>
              <a:ext uri="{FF2B5EF4-FFF2-40B4-BE49-F238E27FC236}">
                <a16:creationId xmlns:a16="http://schemas.microsoft.com/office/drawing/2014/main" id="{88FE2E52-32EF-4517-8E0A-388D5CCECCB4}"/>
              </a:ext>
            </a:extLst>
          </p:cNvPr>
          <p:cNvSpPr/>
          <p:nvPr/>
        </p:nvSpPr>
        <p:spPr>
          <a:xfrm>
            <a:off x="5684612" y="2620803"/>
            <a:ext cx="597049" cy="489473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6378B5AA-2064-4CF3-AC0A-4FAF8A8E5945}"/>
                  </a:ext>
                </a:extLst>
              </p:cNvPr>
              <p:cNvSpPr/>
              <p:nvPr/>
            </p:nvSpPr>
            <p:spPr>
              <a:xfrm>
                <a:off x="6361892" y="2542375"/>
                <a:ext cx="2414828" cy="646331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  <a:scene3d>
                  <a:camera prst="orthographicFront"/>
                  <a:lightRig rig="soft" dir="t">
                    <a:rot lat="0" lon="0" rev="15600000"/>
                  </a:lightRig>
                </a:scene3d>
                <a:sp3d extrusionH="57150" prstMaterial="softEdge">
                  <a:bevelT w="25400" h="38100"/>
                </a:sp3d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altLang="zh-CN" sz="3600" b="1" i="1" cap="none" spc="0" smtClean="0">
                              <a:ln/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3600" b="1" i="1" cap="none" spc="0" smtClean="0">
                              <a:ln/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</m:d>
                      <m:r>
                        <a:rPr lang="en-US" altLang="zh-CN" sz="3600" b="1" i="1" cap="none" spc="0" smtClean="0">
                          <a:ln/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altLang="zh-CN" sz="3600" b="1" i="1" cap="none" spc="0" smtClean="0">
                          <a:ln/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</a:rPr>
                        <m:t>𝑶</m:t>
                      </m:r>
                      <m:r>
                        <a:rPr lang="en-US" altLang="zh-CN" sz="3600" b="1" i="1" cap="none" spc="0" smtClean="0">
                          <a:ln/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3600" b="1" i="1" cap="none" spc="0" smtClean="0">
                          <a:ln/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altLang="zh-CN" sz="3600" b="1" i="1" cap="none" spc="0" smtClean="0">
                          <a:ln/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3600" b="1" cap="none" spc="0" dirty="0">
                  <a:ln/>
                  <a:solidFill>
                    <a:srgbClr val="FF0000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6378B5AA-2064-4CF3-AC0A-4FAF8A8E594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1892" y="2542375"/>
                <a:ext cx="2414828" cy="646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箭头: 左 9">
            <a:extLst>
              <a:ext uri="{FF2B5EF4-FFF2-40B4-BE49-F238E27FC236}">
                <a16:creationId xmlns:a16="http://schemas.microsoft.com/office/drawing/2014/main" id="{D03FFA8A-63E1-4598-986E-EF70C05EB991}"/>
              </a:ext>
            </a:extLst>
          </p:cNvPr>
          <p:cNvSpPr/>
          <p:nvPr/>
        </p:nvSpPr>
        <p:spPr>
          <a:xfrm>
            <a:off x="3930621" y="3110276"/>
            <a:ext cx="597049" cy="489473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4B89B5A5-6773-4335-8A7B-0AC4CFA01BA8}"/>
                  </a:ext>
                </a:extLst>
              </p:cNvPr>
              <p:cNvSpPr/>
              <p:nvPr/>
            </p:nvSpPr>
            <p:spPr>
              <a:xfrm>
                <a:off x="4497949" y="2977177"/>
                <a:ext cx="2414828" cy="646331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  <a:scene3d>
                  <a:camera prst="orthographicFront"/>
                  <a:lightRig rig="soft" dir="t">
                    <a:rot lat="0" lon="0" rev="15600000"/>
                  </a:lightRig>
                </a:scene3d>
                <a:sp3d extrusionH="57150" prstMaterial="softEdge">
                  <a:bevelT w="25400" h="38100"/>
                </a:sp3d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altLang="zh-CN" sz="3600" b="1" i="1" cap="none" spc="0" smtClean="0">
                              <a:ln/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3600" b="1" i="1" cap="none" spc="0" smtClean="0">
                              <a:ln/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</m:d>
                      <m:r>
                        <a:rPr lang="en-US" altLang="zh-CN" sz="3600" b="1" i="1" cap="none" spc="0" smtClean="0">
                          <a:ln/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altLang="zh-CN" sz="3600" b="1" i="1" cap="none" spc="0" smtClean="0">
                          <a:ln/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</a:rPr>
                        <m:t>𝑶</m:t>
                      </m:r>
                      <m:r>
                        <a:rPr lang="en-US" altLang="zh-CN" sz="3600" b="1" i="1" cap="none" spc="0" smtClean="0">
                          <a:ln/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3600" b="1" i="1" cap="none" spc="0" smtClean="0">
                          <a:ln/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altLang="zh-CN" sz="3600" b="1" i="1" cap="none" spc="0" smtClean="0">
                          <a:ln/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3600" b="1" cap="none" spc="0" dirty="0">
                  <a:ln/>
                  <a:solidFill>
                    <a:srgbClr val="FF0000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4B89B5A5-6773-4335-8A7B-0AC4CFA01B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7949" y="2977177"/>
                <a:ext cx="2414828" cy="6463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箭头: 左 12">
            <a:extLst>
              <a:ext uri="{FF2B5EF4-FFF2-40B4-BE49-F238E27FC236}">
                <a16:creationId xmlns:a16="http://schemas.microsoft.com/office/drawing/2014/main" id="{B132C3F6-6147-4D9C-990D-DD3A09F24EB8}"/>
              </a:ext>
            </a:extLst>
          </p:cNvPr>
          <p:cNvSpPr/>
          <p:nvPr/>
        </p:nvSpPr>
        <p:spPr>
          <a:xfrm>
            <a:off x="5349572" y="3580073"/>
            <a:ext cx="597049" cy="489473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B3E9F1A3-9AA4-4844-8130-A1BCC633C571}"/>
                  </a:ext>
                </a:extLst>
              </p:cNvPr>
              <p:cNvSpPr/>
              <p:nvPr/>
            </p:nvSpPr>
            <p:spPr>
              <a:xfrm>
                <a:off x="5892919" y="3446974"/>
                <a:ext cx="3214726" cy="646331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  <a:scene3d>
                  <a:camera prst="orthographicFront"/>
                  <a:lightRig rig="soft" dir="t">
                    <a:rot lat="0" lon="0" rev="15600000"/>
                  </a:lightRig>
                </a:scene3d>
                <a:sp3d extrusionH="57150" prstMaterial="softEdge">
                  <a:bevelT w="25400" h="38100"/>
                </a:sp3d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altLang="zh-CN" sz="3600" b="1" i="1" cap="none" spc="0" smtClean="0">
                              <a:ln/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3600" b="1" i="1" cap="none" spc="0" smtClean="0">
                              <a:ln/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</m:d>
                      <m:r>
                        <a:rPr lang="en-US" altLang="zh-CN" sz="3600" b="1" i="1" cap="none" spc="0" smtClean="0">
                          <a:ln/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altLang="zh-CN" sz="3600" b="1" i="1" cap="none" spc="0" smtClean="0">
                          <a:ln/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</a:rPr>
                        <m:t>𝑶</m:t>
                      </m:r>
                      <m:r>
                        <a:rPr lang="en-US" altLang="zh-CN" sz="3600" b="1" i="1" cap="none" spc="0" smtClean="0">
                          <a:ln/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3600" b="1" i="1" cap="none" spc="0" smtClean="0">
                          <a:ln/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</a:rPr>
                        <m:t>𝒍𝒈</m:t>
                      </m:r>
                      <m:r>
                        <a:rPr lang="en-US" altLang="zh-CN" sz="3600" b="1" i="1" cap="none" spc="0" smtClean="0">
                          <a:ln/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altLang="zh-CN" sz="3600" b="1" i="1" cap="none" spc="0" smtClean="0">
                          <a:ln/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</a:rPr>
                        <m:t>𝑽</m:t>
                      </m:r>
                      <m:r>
                        <a:rPr lang="en-US" altLang="zh-CN" sz="3600" b="1" i="1" cap="none" spc="0" smtClean="0">
                          <a:ln/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</a:rPr>
                        <m:t>|)</m:t>
                      </m:r>
                    </m:oMath>
                  </m:oMathPara>
                </a14:m>
                <a:endParaRPr lang="zh-CN" altLang="en-US" sz="3600" b="1" cap="none" spc="0" dirty="0">
                  <a:ln/>
                  <a:solidFill>
                    <a:srgbClr val="FF0000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B3E9F1A3-9AA4-4844-8130-A1BCC633C5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2919" y="3446974"/>
                <a:ext cx="3214726" cy="6463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矩形 16">
            <a:extLst>
              <a:ext uri="{FF2B5EF4-FFF2-40B4-BE49-F238E27FC236}">
                <a16:creationId xmlns:a16="http://schemas.microsoft.com/office/drawing/2014/main" id="{84996331-974D-4884-BCF8-B29825564AC2}"/>
              </a:ext>
            </a:extLst>
          </p:cNvPr>
          <p:cNvSpPr/>
          <p:nvPr/>
        </p:nvSpPr>
        <p:spPr>
          <a:xfrm>
            <a:off x="-1" y="0"/>
            <a:ext cx="8702749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2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妈耶，最后一个终于证完了（同学们也要听不下去了）</a:t>
            </a:r>
            <a:endParaRPr lang="zh-CN" altLang="en-US" sz="28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箭头: 左 17">
            <a:extLst>
              <a:ext uri="{FF2B5EF4-FFF2-40B4-BE49-F238E27FC236}">
                <a16:creationId xmlns:a16="http://schemas.microsoft.com/office/drawing/2014/main" id="{0B49816F-17EC-432C-BEEF-44EDF7326A0B}"/>
              </a:ext>
            </a:extLst>
          </p:cNvPr>
          <p:cNvSpPr/>
          <p:nvPr/>
        </p:nvSpPr>
        <p:spPr>
          <a:xfrm>
            <a:off x="6136978" y="4014774"/>
            <a:ext cx="597049" cy="489473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5FD1E4B7-DB16-4E15-A0C8-FBF232A4112B}"/>
                  </a:ext>
                </a:extLst>
              </p:cNvPr>
              <p:cNvSpPr/>
              <p:nvPr/>
            </p:nvSpPr>
            <p:spPr>
              <a:xfrm>
                <a:off x="6812656" y="3936346"/>
                <a:ext cx="2418033" cy="646331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  <a:scene3d>
                  <a:camera prst="orthographicFront"/>
                  <a:lightRig rig="soft" dir="t">
                    <a:rot lat="0" lon="0" rev="15600000"/>
                  </a:lightRig>
                </a:scene3d>
                <a:sp3d extrusionH="57150" prstMaterial="softEdge">
                  <a:bevelT w="25400" h="38100"/>
                </a:sp3d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altLang="zh-CN" sz="3600" b="1" i="1" cap="none" spc="0" smtClean="0">
                              <a:ln/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3600" b="1" i="1" cap="none" spc="0" smtClean="0">
                              <a:ln/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</m:d>
                      <m:r>
                        <a:rPr lang="en-US" altLang="zh-CN" sz="3600" b="1" i="1" cap="none" spc="0" smtClean="0">
                          <a:ln/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altLang="zh-CN" sz="3600" b="1" i="1" cap="none" spc="0" smtClean="0">
                          <a:ln/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</a:rPr>
                        <m:t>𝑶</m:t>
                      </m:r>
                      <m:r>
                        <a:rPr lang="en-US" altLang="zh-CN" sz="3600" b="1" i="1" cap="none" spc="0" smtClean="0">
                          <a:ln/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3600" b="1" i="1" cap="none" spc="0" smtClean="0">
                          <a:ln/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altLang="zh-CN" sz="3600" b="1" i="1" cap="none" spc="0" smtClean="0">
                          <a:ln/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3600" b="1" cap="none" spc="0" dirty="0">
                  <a:ln/>
                  <a:solidFill>
                    <a:srgbClr val="FF0000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5FD1E4B7-DB16-4E15-A0C8-FBF232A411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2656" y="3936346"/>
                <a:ext cx="2418033" cy="6463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>
            <a:extLst>
              <a:ext uri="{FF2B5EF4-FFF2-40B4-BE49-F238E27FC236}">
                <a16:creationId xmlns:a16="http://schemas.microsoft.com/office/drawing/2014/main" id="{D5B273FE-F4C9-4D42-9683-C56FEE1E7D8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5135" y="4604667"/>
            <a:ext cx="2086956" cy="2080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807829"/>
      </p:ext>
    </p:extLst>
  </p:cSld>
  <p:clrMapOvr>
    <a:masterClrMapping/>
  </p:clrMapOvr>
  <p:transition>
    <p:wip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324100" y="3744658"/>
            <a:ext cx="4495800" cy="938213"/>
          </a:xfrm>
          <a:prstGeom prst="rect">
            <a:avLst/>
          </a:prstGeom>
          <a:solidFill>
            <a:srgbClr val="017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66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THANKS</a:t>
            </a:r>
            <a:endParaRPr lang="zh-HK" altLang="en-US" sz="6600" b="1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" name="Group 4"/>
          <p:cNvGrpSpPr>
            <a:grpSpLocks noChangeAspect="1"/>
          </p:cNvGrpSpPr>
          <p:nvPr/>
        </p:nvGrpSpPr>
        <p:grpSpPr bwMode="auto">
          <a:xfrm>
            <a:off x="3546475" y="1879275"/>
            <a:ext cx="1847850" cy="1720986"/>
            <a:chOff x="1164" y="687"/>
            <a:chExt cx="3219" cy="2998"/>
          </a:xfrm>
          <a:solidFill>
            <a:srgbClr val="0174AB"/>
          </a:solidFill>
        </p:grpSpPr>
        <p:sp>
          <p:nvSpPr>
            <p:cNvPr id="10" name="Freeform 6"/>
            <p:cNvSpPr>
              <a:spLocks/>
            </p:cNvSpPr>
            <p:nvPr/>
          </p:nvSpPr>
          <p:spPr bwMode="auto">
            <a:xfrm>
              <a:off x="1164" y="687"/>
              <a:ext cx="3219" cy="2998"/>
            </a:xfrm>
            <a:custGeom>
              <a:avLst/>
              <a:gdLst>
                <a:gd name="T0" fmla="*/ 96 w 1360"/>
                <a:gd name="T1" fmla="*/ 404 h 1266"/>
                <a:gd name="T2" fmla="*/ 96 w 1360"/>
                <a:gd name="T3" fmla="*/ 527 h 1266"/>
                <a:gd name="T4" fmla="*/ 105 w 1360"/>
                <a:gd name="T5" fmla="*/ 537 h 1266"/>
                <a:gd name="T6" fmla="*/ 123 w 1360"/>
                <a:gd name="T7" fmla="*/ 616 h 1266"/>
                <a:gd name="T8" fmla="*/ 119 w 1360"/>
                <a:gd name="T9" fmla="*/ 629 h 1266"/>
                <a:gd name="T10" fmla="*/ 147 w 1360"/>
                <a:gd name="T11" fmla="*/ 940 h 1266"/>
                <a:gd name="T12" fmla="*/ 169 w 1360"/>
                <a:gd name="T13" fmla="*/ 1194 h 1266"/>
                <a:gd name="T14" fmla="*/ 175 w 1360"/>
                <a:gd name="T15" fmla="*/ 1266 h 1266"/>
                <a:gd name="T16" fmla="*/ 0 w 1360"/>
                <a:gd name="T17" fmla="*/ 1266 h 1266"/>
                <a:gd name="T18" fmla="*/ 6 w 1360"/>
                <a:gd name="T19" fmla="*/ 1197 h 1266"/>
                <a:gd name="T20" fmla="*/ 38 w 1360"/>
                <a:gd name="T21" fmla="*/ 811 h 1266"/>
                <a:gd name="T22" fmla="*/ 54 w 1360"/>
                <a:gd name="T23" fmla="*/ 629 h 1266"/>
                <a:gd name="T24" fmla="*/ 50 w 1360"/>
                <a:gd name="T25" fmla="*/ 613 h 1266"/>
                <a:gd name="T26" fmla="*/ 71 w 1360"/>
                <a:gd name="T27" fmla="*/ 537 h 1266"/>
                <a:gd name="T28" fmla="*/ 79 w 1360"/>
                <a:gd name="T29" fmla="*/ 525 h 1266"/>
                <a:gd name="T30" fmla="*/ 79 w 1360"/>
                <a:gd name="T31" fmla="*/ 407 h 1266"/>
                <a:gd name="T32" fmla="*/ 70 w 1360"/>
                <a:gd name="T33" fmla="*/ 392 h 1266"/>
                <a:gd name="T34" fmla="*/ 31 w 1360"/>
                <a:gd name="T35" fmla="*/ 374 h 1266"/>
                <a:gd name="T36" fmla="*/ 44 w 1360"/>
                <a:gd name="T37" fmla="*/ 366 h 1266"/>
                <a:gd name="T38" fmla="*/ 624 w 1360"/>
                <a:gd name="T39" fmla="*/ 44 h 1266"/>
                <a:gd name="T40" fmla="*/ 692 w 1360"/>
                <a:gd name="T41" fmla="*/ 5 h 1266"/>
                <a:gd name="T42" fmla="*/ 718 w 1360"/>
                <a:gd name="T43" fmla="*/ 5 h 1266"/>
                <a:gd name="T44" fmla="*/ 1255 w 1360"/>
                <a:gd name="T45" fmla="*/ 275 h 1266"/>
                <a:gd name="T46" fmla="*/ 1360 w 1360"/>
                <a:gd name="T47" fmla="*/ 328 h 1266"/>
                <a:gd name="T48" fmla="*/ 1302 w 1360"/>
                <a:gd name="T49" fmla="*/ 360 h 1266"/>
                <a:gd name="T50" fmla="*/ 723 w 1360"/>
                <a:gd name="T51" fmla="*/ 666 h 1266"/>
                <a:gd name="T52" fmla="*/ 688 w 1360"/>
                <a:gd name="T53" fmla="*/ 668 h 1266"/>
                <a:gd name="T54" fmla="*/ 112 w 1360"/>
                <a:gd name="T55" fmla="*/ 411 h 1266"/>
                <a:gd name="T56" fmla="*/ 96 w 1360"/>
                <a:gd name="T57" fmla="*/ 404 h 1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360" h="1266">
                  <a:moveTo>
                    <a:pt x="96" y="404"/>
                  </a:moveTo>
                  <a:cubicBezTo>
                    <a:pt x="96" y="447"/>
                    <a:pt x="96" y="487"/>
                    <a:pt x="96" y="527"/>
                  </a:cubicBezTo>
                  <a:cubicBezTo>
                    <a:pt x="96" y="531"/>
                    <a:pt x="101" y="535"/>
                    <a:pt x="105" y="537"/>
                  </a:cubicBezTo>
                  <a:cubicBezTo>
                    <a:pt x="136" y="555"/>
                    <a:pt x="144" y="585"/>
                    <a:pt x="123" y="616"/>
                  </a:cubicBezTo>
                  <a:cubicBezTo>
                    <a:pt x="121" y="620"/>
                    <a:pt x="119" y="625"/>
                    <a:pt x="119" y="629"/>
                  </a:cubicBezTo>
                  <a:cubicBezTo>
                    <a:pt x="128" y="733"/>
                    <a:pt x="138" y="836"/>
                    <a:pt x="147" y="940"/>
                  </a:cubicBezTo>
                  <a:cubicBezTo>
                    <a:pt x="154" y="1024"/>
                    <a:pt x="162" y="1109"/>
                    <a:pt x="169" y="1194"/>
                  </a:cubicBezTo>
                  <a:cubicBezTo>
                    <a:pt x="171" y="1217"/>
                    <a:pt x="173" y="1239"/>
                    <a:pt x="175" y="1266"/>
                  </a:cubicBezTo>
                  <a:cubicBezTo>
                    <a:pt x="117" y="1266"/>
                    <a:pt x="60" y="1266"/>
                    <a:pt x="0" y="1266"/>
                  </a:cubicBezTo>
                  <a:cubicBezTo>
                    <a:pt x="2" y="1244"/>
                    <a:pt x="4" y="1220"/>
                    <a:pt x="6" y="1197"/>
                  </a:cubicBezTo>
                  <a:cubicBezTo>
                    <a:pt x="16" y="1068"/>
                    <a:pt x="27" y="940"/>
                    <a:pt x="38" y="811"/>
                  </a:cubicBezTo>
                  <a:cubicBezTo>
                    <a:pt x="43" y="750"/>
                    <a:pt x="49" y="690"/>
                    <a:pt x="54" y="629"/>
                  </a:cubicBezTo>
                  <a:cubicBezTo>
                    <a:pt x="54" y="624"/>
                    <a:pt x="52" y="617"/>
                    <a:pt x="50" y="613"/>
                  </a:cubicBezTo>
                  <a:cubicBezTo>
                    <a:pt x="32" y="583"/>
                    <a:pt x="40" y="553"/>
                    <a:pt x="71" y="537"/>
                  </a:cubicBezTo>
                  <a:cubicBezTo>
                    <a:pt x="75" y="535"/>
                    <a:pt x="79" y="529"/>
                    <a:pt x="79" y="525"/>
                  </a:cubicBezTo>
                  <a:cubicBezTo>
                    <a:pt x="79" y="486"/>
                    <a:pt x="80" y="446"/>
                    <a:pt x="79" y="407"/>
                  </a:cubicBezTo>
                  <a:cubicBezTo>
                    <a:pt x="79" y="402"/>
                    <a:pt x="74" y="395"/>
                    <a:pt x="70" y="392"/>
                  </a:cubicBezTo>
                  <a:cubicBezTo>
                    <a:pt x="58" y="386"/>
                    <a:pt x="45" y="381"/>
                    <a:pt x="31" y="374"/>
                  </a:cubicBezTo>
                  <a:cubicBezTo>
                    <a:pt x="36" y="371"/>
                    <a:pt x="40" y="368"/>
                    <a:pt x="44" y="366"/>
                  </a:cubicBezTo>
                  <a:cubicBezTo>
                    <a:pt x="237" y="259"/>
                    <a:pt x="431" y="151"/>
                    <a:pt x="624" y="44"/>
                  </a:cubicBezTo>
                  <a:cubicBezTo>
                    <a:pt x="647" y="31"/>
                    <a:pt x="670" y="19"/>
                    <a:pt x="692" y="5"/>
                  </a:cubicBezTo>
                  <a:cubicBezTo>
                    <a:pt x="702" y="0"/>
                    <a:pt x="709" y="1"/>
                    <a:pt x="718" y="5"/>
                  </a:cubicBezTo>
                  <a:cubicBezTo>
                    <a:pt x="897" y="96"/>
                    <a:pt x="1076" y="185"/>
                    <a:pt x="1255" y="275"/>
                  </a:cubicBezTo>
                  <a:cubicBezTo>
                    <a:pt x="1289" y="293"/>
                    <a:pt x="1324" y="310"/>
                    <a:pt x="1360" y="328"/>
                  </a:cubicBezTo>
                  <a:cubicBezTo>
                    <a:pt x="1339" y="340"/>
                    <a:pt x="1320" y="350"/>
                    <a:pt x="1302" y="360"/>
                  </a:cubicBezTo>
                  <a:cubicBezTo>
                    <a:pt x="1109" y="462"/>
                    <a:pt x="916" y="564"/>
                    <a:pt x="723" y="666"/>
                  </a:cubicBezTo>
                  <a:cubicBezTo>
                    <a:pt x="711" y="672"/>
                    <a:pt x="701" y="674"/>
                    <a:pt x="688" y="668"/>
                  </a:cubicBezTo>
                  <a:cubicBezTo>
                    <a:pt x="496" y="582"/>
                    <a:pt x="304" y="496"/>
                    <a:pt x="112" y="411"/>
                  </a:cubicBezTo>
                  <a:cubicBezTo>
                    <a:pt x="108" y="409"/>
                    <a:pt x="103" y="407"/>
                    <a:pt x="96" y="4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 dirty="0"/>
            </a:p>
          </p:txBody>
        </p:sp>
        <p:sp>
          <p:nvSpPr>
            <p:cNvPr id="11" name="Freeform 7"/>
            <p:cNvSpPr>
              <a:spLocks/>
            </p:cNvSpPr>
            <p:nvPr/>
          </p:nvSpPr>
          <p:spPr bwMode="auto">
            <a:xfrm>
              <a:off x="1829" y="1959"/>
              <a:ext cx="2000" cy="947"/>
            </a:xfrm>
            <a:custGeom>
              <a:avLst/>
              <a:gdLst>
                <a:gd name="T0" fmla="*/ 0 w 845"/>
                <a:gd name="T1" fmla="*/ 147 h 400"/>
                <a:gd name="T2" fmla="*/ 78 w 845"/>
                <a:gd name="T3" fmla="*/ 32 h 400"/>
                <a:gd name="T4" fmla="*/ 96 w 845"/>
                <a:gd name="T5" fmla="*/ 28 h 400"/>
                <a:gd name="T6" fmla="*/ 262 w 845"/>
                <a:gd name="T7" fmla="*/ 101 h 400"/>
                <a:gd name="T8" fmla="*/ 417 w 845"/>
                <a:gd name="T9" fmla="*/ 170 h 400"/>
                <a:gd name="T10" fmla="*/ 434 w 845"/>
                <a:gd name="T11" fmla="*/ 167 h 400"/>
                <a:gd name="T12" fmla="*/ 724 w 845"/>
                <a:gd name="T13" fmla="*/ 13 h 400"/>
                <a:gd name="T14" fmla="*/ 749 w 845"/>
                <a:gd name="T15" fmla="*/ 0 h 400"/>
                <a:gd name="T16" fmla="*/ 845 w 845"/>
                <a:gd name="T17" fmla="*/ 143 h 400"/>
                <a:gd name="T18" fmla="*/ 743 w 845"/>
                <a:gd name="T19" fmla="*/ 207 h 400"/>
                <a:gd name="T20" fmla="*/ 448 w 845"/>
                <a:gd name="T21" fmla="*/ 393 h 400"/>
                <a:gd name="T22" fmla="*/ 421 w 845"/>
                <a:gd name="T23" fmla="*/ 394 h 400"/>
                <a:gd name="T24" fmla="*/ 8 w 845"/>
                <a:gd name="T25" fmla="*/ 153 h 400"/>
                <a:gd name="T26" fmla="*/ 0 w 845"/>
                <a:gd name="T27" fmla="*/ 147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45" h="400">
                  <a:moveTo>
                    <a:pt x="0" y="147"/>
                  </a:moveTo>
                  <a:cubicBezTo>
                    <a:pt x="27" y="108"/>
                    <a:pt x="53" y="70"/>
                    <a:pt x="78" y="32"/>
                  </a:cubicBezTo>
                  <a:cubicBezTo>
                    <a:pt x="84" y="24"/>
                    <a:pt x="89" y="25"/>
                    <a:pt x="96" y="28"/>
                  </a:cubicBezTo>
                  <a:cubicBezTo>
                    <a:pt x="151" y="53"/>
                    <a:pt x="206" y="77"/>
                    <a:pt x="262" y="101"/>
                  </a:cubicBezTo>
                  <a:cubicBezTo>
                    <a:pt x="313" y="124"/>
                    <a:pt x="365" y="147"/>
                    <a:pt x="417" y="170"/>
                  </a:cubicBezTo>
                  <a:cubicBezTo>
                    <a:pt x="421" y="172"/>
                    <a:pt x="429" y="170"/>
                    <a:pt x="434" y="167"/>
                  </a:cubicBezTo>
                  <a:cubicBezTo>
                    <a:pt x="531" y="116"/>
                    <a:pt x="627" y="65"/>
                    <a:pt x="724" y="13"/>
                  </a:cubicBezTo>
                  <a:cubicBezTo>
                    <a:pt x="732" y="9"/>
                    <a:pt x="740" y="5"/>
                    <a:pt x="749" y="0"/>
                  </a:cubicBezTo>
                  <a:cubicBezTo>
                    <a:pt x="781" y="48"/>
                    <a:pt x="813" y="95"/>
                    <a:pt x="845" y="143"/>
                  </a:cubicBezTo>
                  <a:cubicBezTo>
                    <a:pt x="811" y="165"/>
                    <a:pt x="777" y="186"/>
                    <a:pt x="743" y="207"/>
                  </a:cubicBezTo>
                  <a:cubicBezTo>
                    <a:pt x="645" y="269"/>
                    <a:pt x="546" y="331"/>
                    <a:pt x="448" y="393"/>
                  </a:cubicBezTo>
                  <a:cubicBezTo>
                    <a:pt x="438" y="399"/>
                    <a:pt x="431" y="400"/>
                    <a:pt x="421" y="394"/>
                  </a:cubicBezTo>
                  <a:cubicBezTo>
                    <a:pt x="284" y="313"/>
                    <a:pt x="146" y="233"/>
                    <a:pt x="8" y="153"/>
                  </a:cubicBezTo>
                  <a:cubicBezTo>
                    <a:pt x="6" y="151"/>
                    <a:pt x="3" y="149"/>
                    <a:pt x="0" y="1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/>
            </a:p>
          </p:txBody>
        </p:sp>
      </p:grpSp>
      <p:sp>
        <p:nvSpPr>
          <p:cNvPr id="6" name="矩形 5">
            <a:extLst>
              <a:ext uri="{FF2B5EF4-FFF2-40B4-BE49-F238E27FC236}">
                <a16:creationId xmlns:a16="http://schemas.microsoft.com/office/drawing/2014/main" id="{55F89C9F-44DF-4990-B342-E74A6F3D7804}"/>
              </a:ext>
            </a:extLst>
          </p:cNvPr>
          <p:cNvSpPr/>
          <p:nvPr/>
        </p:nvSpPr>
        <p:spPr>
          <a:xfrm>
            <a:off x="1193030" y="521699"/>
            <a:ext cx="6340197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40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感谢大家听了我又臭又长的</a:t>
            </a:r>
            <a:endParaRPr lang="en-US" altLang="zh-CN" sz="40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  <a:p>
            <a:pPr algn="ctr"/>
            <a:r>
              <a:rPr lang="en-US" altLang="zh-CN" sz="40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OPEN TOPIC</a:t>
            </a:r>
            <a:endParaRPr lang="zh-CN" altLang="en-US" sz="400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82846310"/>
      </p:ext>
    </p:extLst>
  </p:cSld>
  <p:clrMapOvr>
    <a:masterClrMapping/>
  </p:clrMapOvr>
  <p:transition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0174AB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6F8D664-BDFB-4BB0-A643-A022260A626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6732" y="0"/>
            <a:ext cx="637268" cy="557154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1682AC47-2E1A-4EFB-A620-42EDADDFCB35}"/>
              </a:ext>
            </a:extLst>
          </p:cNvPr>
          <p:cNvSpPr/>
          <p:nvPr/>
        </p:nvSpPr>
        <p:spPr>
          <a:xfrm>
            <a:off x="0" y="71586"/>
            <a:ext cx="3430747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哇，这么厉害啊竟然</a:t>
            </a:r>
            <a:endParaRPr lang="zh-CN" altLang="en-US" sz="28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D1E77212-5BA1-42BA-8A2B-DA4E2D5F88EB}"/>
              </a:ext>
            </a:extLst>
          </p:cNvPr>
          <p:cNvSpPr/>
          <p:nvPr/>
        </p:nvSpPr>
        <p:spPr>
          <a:xfrm>
            <a:off x="876213" y="1509674"/>
            <a:ext cx="7391574" cy="31700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那么问题来了</a:t>
            </a:r>
            <a:endParaRPr lang="en-US" altLang="zh-CN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endParaRPr lang="en-US" altLang="zh-CN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zh-CN" altLang="en-US" sz="40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斐波那锲堆</a:t>
            </a:r>
            <a:endParaRPr lang="en-US" altLang="zh-CN" sz="400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zh-CN" alt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如何让</a:t>
            </a:r>
            <a:r>
              <a:rPr lang="en-US" altLang="zh-CN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Dijkstra</a:t>
            </a:r>
            <a:r>
              <a:rPr lang="zh-CN" alt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算法的时间复杂度</a:t>
            </a:r>
            <a:endParaRPr lang="en-US" altLang="zh-CN" sz="4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zh-CN" altLang="en-US" sz="40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降</a:t>
            </a:r>
            <a:r>
              <a:rPr lang="zh-CN" alt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成这样子的</a:t>
            </a:r>
            <a:endParaRPr lang="zh-CN" altLang="en-US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99138890"/>
      </p:ext>
    </p:extLst>
  </p:cSld>
  <p:clrMapOvr>
    <a:masterClrMapping/>
  </p:clrMapOvr>
  <p:transition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0174AB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6F8D664-BDFB-4BB0-A643-A022260A626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6732" y="0"/>
            <a:ext cx="637268" cy="557154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1682AC47-2E1A-4EFB-A620-42EDADDFCB35}"/>
              </a:ext>
            </a:extLst>
          </p:cNvPr>
          <p:cNvSpPr/>
          <p:nvPr/>
        </p:nvSpPr>
        <p:spPr>
          <a:xfrm>
            <a:off x="0" y="33934"/>
            <a:ext cx="6011133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Dijkstra</a:t>
            </a:r>
            <a:r>
              <a:rPr lang="zh-CN" altLang="en-US" sz="2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算法的时间复杂度受什么影响</a:t>
            </a:r>
            <a:endParaRPr lang="zh-CN" altLang="en-US" sz="28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DDF596E-F73C-4476-8169-E77FE245B8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8583" y="83640"/>
            <a:ext cx="423807" cy="423807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8CB664D1-241F-485D-B2D2-EE0DDAF0D9D5}"/>
              </a:ext>
            </a:extLst>
          </p:cNvPr>
          <p:cNvSpPr/>
          <p:nvPr/>
        </p:nvSpPr>
        <p:spPr>
          <a:xfrm>
            <a:off x="4272" y="591088"/>
            <a:ext cx="2969083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400" b="1" cap="none" spc="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算导大人是怎么说的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911243C-A8F7-44D9-849A-77435BA50C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052753"/>
            <a:ext cx="9144000" cy="2444270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EE629C36-9696-450F-97AA-D6D184CFA4C7}"/>
              </a:ext>
            </a:extLst>
          </p:cNvPr>
          <p:cNvSpPr/>
          <p:nvPr/>
        </p:nvSpPr>
        <p:spPr>
          <a:xfrm>
            <a:off x="145228" y="1629784"/>
            <a:ext cx="3340250" cy="27969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703A4618-2B7B-4753-ABD9-C2A5D9C90FF0}"/>
              </a:ext>
            </a:extLst>
          </p:cNvPr>
          <p:cNvSpPr/>
          <p:nvPr/>
        </p:nvSpPr>
        <p:spPr>
          <a:xfrm>
            <a:off x="3630706" y="1629784"/>
            <a:ext cx="2721684" cy="27969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8AA0C172-831D-4316-8A6C-1E737483E9F7}"/>
              </a:ext>
            </a:extLst>
          </p:cNvPr>
          <p:cNvSpPr/>
          <p:nvPr/>
        </p:nvSpPr>
        <p:spPr>
          <a:xfrm>
            <a:off x="6623125" y="1629784"/>
            <a:ext cx="2375647" cy="27969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7823F822-BD0C-4E27-BE33-B819C47BA2C0}"/>
              </a:ext>
            </a:extLst>
          </p:cNvPr>
          <p:cNvGrpSpPr/>
          <p:nvPr/>
        </p:nvGrpSpPr>
        <p:grpSpPr>
          <a:xfrm>
            <a:off x="0" y="3497023"/>
            <a:ext cx="5166245" cy="3058894"/>
            <a:chOff x="31558" y="777259"/>
            <a:chExt cx="9080884" cy="5376722"/>
          </a:xfrm>
        </p:grpSpPr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B1E1AFED-23B9-4919-8966-61400B7E0C9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1558" y="1619609"/>
              <a:ext cx="5119725" cy="4138643"/>
            </a:xfrm>
            <a:prstGeom prst="rect">
              <a:avLst/>
            </a:prstGeom>
          </p:spPr>
        </p:pic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D315C817-50F3-448F-9CC8-E273224424A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563926" y="777259"/>
              <a:ext cx="3548516" cy="1713076"/>
            </a:xfrm>
            <a:prstGeom prst="rect">
              <a:avLst/>
            </a:prstGeom>
          </p:spPr>
        </p:pic>
        <p:sp>
          <p:nvSpPr>
            <p:cNvPr id="17" name="箭头: 右 16">
              <a:extLst>
                <a:ext uri="{FF2B5EF4-FFF2-40B4-BE49-F238E27FC236}">
                  <a16:creationId xmlns:a16="http://schemas.microsoft.com/office/drawing/2014/main" id="{3856225E-4A6C-4F57-8DBC-B741AEC6A208}"/>
                </a:ext>
              </a:extLst>
            </p:cNvPr>
            <p:cNvSpPr/>
            <p:nvPr/>
          </p:nvSpPr>
          <p:spPr>
            <a:xfrm rot="20546320">
              <a:off x="5088260" y="1854584"/>
              <a:ext cx="535922" cy="57040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91F1F499-5E85-47CF-BD5A-5717141AE34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508688" y="4365450"/>
              <a:ext cx="3247035" cy="1788531"/>
            </a:xfrm>
            <a:prstGeom prst="rect">
              <a:avLst/>
            </a:prstGeom>
          </p:spPr>
        </p:pic>
        <p:sp>
          <p:nvSpPr>
            <p:cNvPr id="19" name="箭头: 右 18">
              <a:extLst>
                <a:ext uri="{FF2B5EF4-FFF2-40B4-BE49-F238E27FC236}">
                  <a16:creationId xmlns:a16="http://schemas.microsoft.com/office/drawing/2014/main" id="{B67FE777-D385-4271-9224-F60F175838D7}"/>
                </a:ext>
              </a:extLst>
            </p:cNvPr>
            <p:cNvSpPr/>
            <p:nvPr/>
          </p:nvSpPr>
          <p:spPr>
            <a:xfrm>
              <a:off x="3674869" y="5010115"/>
              <a:ext cx="1751190" cy="57040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F6E3905E-590D-4D34-9F84-9909E7C8F0AD}"/>
              </a:ext>
            </a:extLst>
          </p:cNvPr>
          <p:cNvGrpSpPr/>
          <p:nvPr/>
        </p:nvGrpSpPr>
        <p:grpSpPr>
          <a:xfrm>
            <a:off x="5166245" y="3658381"/>
            <a:ext cx="2779484" cy="478715"/>
            <a:chOff x="5166245" y="3658381"/>
            <a:chExt cx="2779484" cy="478715"/>
          </a:xfrm>
        </p:grpSpPr>
        <p:sp>
          <p:nvSpPr>
            <p:cNvPr id="20" name="箭头: 左 19">
              <a:extLst>
                <a:ext uri="{FF2B5EF4-FFF2-40B4-BE49-F238E27FC236}">
                  <a16:creationId xmlns:a16="http://schemas.microsoft.com/office/drawing/2014/main" id="{F6C31E7B-3B27-4FC7-887F-92F84BC4193B}"/>
                </a:ext>
              </a:extLst>
            </p:cNvPr>
            <p:cNvSpPr/>
            <p:nvPr/>
          </p:nvSpPr>
          <p:spPr>
            <a:xfrm>
              <a:off x="5166245" y="3658381"/>
              <a:ext cx="341670" cy="478715"/>
            </a:xfrm>
            <a:prstGeom prst="leftArrow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文本框 20">
                  <a:extLst>
                    <a:ext uri="{FF2B5EF4-FFF2-40B4-BE49-F238E27FC236}">
                      <a16:creationId xmlns:a16="http://schemas.microsoft.com/office/drawing/2014/main" id="{98CFCD48-295D-4E91-83FA-9CF03F4C8D4E}"/>
                    </a:ext>
                  </a:extLst>
                </p:cNvPr>
                <p:cNvSpPr txBox="1"/>
                <p:nvPr/>
              </p:nvSpPr>
              <p:spPr>
                <a:xfrm>
                  <a:off x="5651831" y="3747857"/>
                  <a:ext cx="229389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zh-CN" b="1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𝑶</m:t>
                      </m:r>
                    </m:oMath>
                  </a14:m>
                  <a:r>
                    <a:rPr lang="en-US" altLang="zh-CN" b="1" dirty="0">
                      <a:solidFill>
                        <a:schemeClr val="accent2">
                          <a:lumMod val="75000"/>
                        </a:schemeClr>
                      </a:solidFill>
                    </a:rPr>
                    <a:t>(|V|)</a:t>
                  </a:r>
                  <a:r>
                    <a:rPr lang="zh-CN" altLang="en-US" b="1" dirty="0">
                      <a:solidFill>
                        <a:schemeClr val="accent2">
                          <a:lumMod val="75000"/>
                        </a:schemeClr>
                      </a:solidFill>
                    </a:rPr>
                    <a:t>的时间（显然）</a:t>
                  </a:r>
                </a:p>
              </p:txBody>
            </p:sp>
          </mc:Choice>
          <mc:Fallback xmlns="">
            <p:sp>
              <p:nvSpPr>
                <p:cNvPr id="21" name="文本框 20">
                  <a:extLst>
                    <a:ext uri="{FF2B5EF4-FFF2-40B4-BE49-F238E27FC236}">
                      <a16:creationId xmlns:a16="http://schemas.microsoft.com/office/drawing/2014/main" id="{98CFCD48-295D-4E91-83FA-9CF03F4C8D4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51831" y="3747857"/>
                  <a:ext cx="2293898" cy="276999"/>
                </a:xfrm>
                <a:prstGeom prst="rect">
                  <a:avLst/>
                </a:prstGeom>
                <a:blipFill>
                  <a:blip r:embed="rId9"/>
                  <a:stretch>
                    <a:fillRect l="-3457" t="-35556" r="-6117" b="-53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ACC398DC-A87C-4541-8862-D07F3701B350}"/>
              </a:ext>
            </a:extLst>
          </p:cNvPr>
          <p:cNvGrpSpPr/>
          <p:nvPr/>
        </p:nvGrpSpPr>
        <p:grpSpPr>
          <a:xfrm>
            <a:off x="994070" y="4674198"/>
            <a:ext cx="5943668" cy="373712"/>
            <a:chOff x="994070" y="4674198"/>
            <a:chExt cx="5943668" cy="373712"/>
          </a:xfrm>
        </p:grpSpPr>
        <p:sp>
          <p:nvSpPr>
            <p:cNvPr id="23" name="箭头: 左 22">
              <a:extLst>
                <a:ext uri="{FF2B5EF4-FFF2-40B4-BE49-F238E27FC236}">
                  <a16:creationId xmlns:a16="http://schemas.microsoft.com/office/drawing/2014/main" id="{8D796211-9DAC-4CB7-9E58-2262C5CC0920}"/>
                </a:ext>
              </a:extLst>
            </p:cNvPr>
            <p:cNvSpPr/>
            <p:nvPr/>
          </p:nvSpPr>
          <p:spPr>
            <a:xfrm>
              <a:off x="994070" y="4674198"/>
              <a:ext cx="608819" cy="373712"/>
            </a:xfrm>
            <a:prstGeom prst="leftArrow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文本框 23">
                  <a:extLst>
                    <a:ext uri="{FF2B5EF4-FFF2-40B4-BE49-F238E27FC236}">
                      <a16:creationId xmlns:a16="http://schemas.microsoft.com/office/drawing/2014/main" id="{4B353C04-5EFF-4B6B-AD3C-454786C22521}"/>
                    </a:ext>
                  </a:extLst>
                </p:cNvPr>
                <p:cNvSpPr txBox="1"/>
                <p:nvPr/>
              </p:nvSpPr>
              <p:spPr>
                <a:xfrm>
                  <a:off x="1767120" y="4722450"/>
                  <a:ext cx="151323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zh-CN" altLang="en-US" b="1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插入</m:t>
                      </m:r>
                    </m:oMath>
                  </a14:m>
                  <a:r>
                    <a:rPr lang="en-US" altLang="zh-CN" b="1" dirty="0">
                      <a:solidFill>
                        <a:schemeClr val="accent2">
                          <a:lumMod val="75000"/>
                        </a:schemeClr>
                      </a:solidFill>
                    </a:rPr>
                    <a:t>|V|</a:t>
                  </a:r>
                  <a:r>
                    <a:rPr lang="zh-CN" altLang="en-US" b="1" dirty="0">
                      <a:solidFill>
                        <a:schemeClr val="accent2">
                          <a:lumMod val="75000"/>
                        </a:schemeClr>
                      </a:solidFill>
                    </a:rPr>
                    <a:t>个节点</a:t>
                  </a:r>
                </a:p>
              </p:txBody>
            </p:sp>
          </mc:Choice>
          <mc:Fallback xmlns="">
            <p:sp>
              <p:nvSpPr>
                <p:cNvPr id="24" name="文本框 23">
                  <a:extLst>
                    <a:ext uri="{FF2B5EF4-FFF2-40B4-BE49-F238E27FC236}">
                      <a16:creationId xmlns:a16="http://schemas.microsoft.com/office/drawing/2014/main" id="{4B353C04-5EFF-4B6B-AD3C-454786C2252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67120" y="4722450"/>
                  <a:ext cx="1513235" cy="276999"/>
                </a:xfrm>
                <a:prstGeom prst="rect">
                  <a:avLst/>
                </a:prstGeom>
                <a:blipFill>
                  <a:blip r:embed="rId10"/>
                  <a:stretch>
                    <a:fillRect l="-7258" t="-35556" r="-9677" b="-53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5" name="箭头: 左 24">
              <a:extLst>
                <a:ext uri="{FF2B5EF4-FFF2-40B4-BE49-F238E27FC236}">
                  <a16:creationId xmlns:a16="http://schemas.microsoft.com/office/drawing/2014/main" id="{48507CE6-2166-40FF-B160-D47D03997ACC}"/>
                </a:ext>
              </a:extLst>
            </p:cNvPr>
            <p:cNvSpPr/>
            <p:nvPr/>
          </p:nvSpPr>
          <p:spPr>
            <a:xfrm>
              <a:off x="3378685" y="4674198"/>
              <a:ext cx="391873" cy="373712"/>
            </a:xfrm>
            <a:prstGeom prst="leftArrow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文本框 25">
                  <a:extLst>
                    <a:ext uri="{FF2B5EF4-FFF2-40B4-BE49-F238E27FC236}">
                      <a16:creationId xmlns:a16="http://schemas.microsoft.com/office/drawing/2014/main" id="{DCB2F4DE-D325-49F3-A9EC-16762822E5BF}"/>
                    </a:ext>
                  </a:extLst>
                </p:cNvPr>
                <p:cNvSpPr txBox="1"/>
                <p:nvPr/>
              </p:nvSpPr>
              <p:spPr>
                <a:xfrm>
                  <a:off x="3914474" y="4722449"/>
                  <a:ext cx="302326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zh-CN" altLang="en-US" b="1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向</m:t>
                      </m:r>
                    </m:oMath>
                  </a14:m>
                  <a:r>
                    <a:rPr lang="zh-CN" altLang="en-US" b="1" dirty="0">
                      <a:solidFill>
                        <a:schemeClr val="accent2">
                          <a:lumMod val="75000"/>
                        </a:schemeClr>
                      </a:solidFill>
                    </a:rPr>
                    <a:t>***数据结构插入</a:t>
                  </a:r>
                  <a:r>
                    <a:rPr lang="en-US" altLang="zh-CN" b="1" dirty="0">
                      <a:solidFill>
                        <a:schemeClr val="accent2">
                          <a:lumMod val="75000"/>
                        </a:schemeClr>
                      </a:solidFill>
                    </a:rPr>
                    <a:t>|V|</a:t>
                  </a:r>
                  <a:r>
                    <a:rPr lang="zh-CN" altLang="en-US" b="1" dirty="0">
                      <a:solidFill>
                        <a:schemeClr val="accent2">
                          <a:lumMod val="75000"/>
                        </a:schemeClr>
                      </a:solidFill>
                    </a:rPr>
                    <a:t>个元素</a:t>
                  </a:r>
                </a:p>
              </p:txBody>
            </p:sp>
          </mc:Choice>
          <mc:Fallback xmlns="">
            <p:sp>
              <p:nvSpPr>
                <p:cNvPr id="26" name="文本框 25">
                  <a:extLst>
                    <a:ext uri="{FF2B5EF4-FFF2-40B4-BE49-F238E27FC236}">
                      <a16:creationId xmlns:a16="http://schemas.microsoft.com/office/drawing/2014/main" id="{DCB2F4DE-D325-49F3-A9EC-16762822E5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14474" y="4722449"/>
                  <a:ext cx="3023264" cy="276999"/>
                </a:xfrm>
                <a:prstGeom prst="rect">
                  <a:avLst/>
                </a:prstGeom>
                <a:blipFill>
                  <a:blip r:embed="rId11"/>
                  <a:stretch>
                    <a:fillRect l="-3629" t="-35556" r="-4637" b="-53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6047D23B-AC12-46C8-8BD5-6756C4839D5C}"/>
              </a:ext>
            </a:extLst>
          </p:cNvPr>
          <p:cNvGrpSpPr/>
          <p:nvPr/>
        </p:nvGrpSpPr>
        <p:grpSpPr>
          <a:xfrm>
            <a:off x="2303866" y="5119478"/>
            <a:ext cx="5087365" cy="373712"/>
            <a:chOff x="2303866" y="5119478"/>
            <a:chExt cx="5087365" cy="373712"/>
          </a:xfrm>
        </p:grpSpPr>
        <p:sp>
          <p:nvSpPr>
            <p:cNvPr id="27" name="箭头: 左 26">
              <a:extLst>
                <a:ext uri="{FF2B5EF4-FFF2-40B4-BE49-F238E27FC236}">
                  <a16:creationId xmlns:a16="http://schemas.microsoft.com/office/drawing/2014/main" id="{7C705913-68CF-4CFE-AED0-8E9F4A8A954C}"/>
                </a:ext>
              </a:extLst>
            </p:cNvPr>
            <p:cNvSpPr/>
            <p:nvPr/>
          </p:nvSpPr>
          <p:spPr>
            <a:xfrm>
              <a:off x="2303866" y="5119478"/>
              <a:ext cx="608819" cy="373712"/>
            </a:xfrm>
            <a:prstGeom prst="leftArrow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文本框 27">
                  <a:extLst>
                    <a:ext uri="{FF2B5EF4-FFF2-40B4-BE49-F238E27FC236}">
                      <a16:creationId xmlns:a16="http://schemas.microsoft.com/office/drawing/2014/main" id="{54D83623-860C-42E1-8249-941419D5A4EC}"/>
                    </a:ext>
                  </a:extLst>
                </p:cNvPr>
                <p:cNvSpPr txBox="1"/>
                <p:nvPr/>
              </p:nvSpPr>
              <p:spPr>
                <a:xfrm>
                  <a:off x="2973355" y="5167834"/>
                  <a:ext cx="441787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zh-CN" altLang="en-US" b="1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从</m:t>
                      </m:r>
                    </m:oMath>
                  </a14:m>
                  <a:r>
                    <a:rPr lang="zh-CN" altLang="en-US" b="1" dirty="0">
                      <a:solidFill>
                        <a:schemeClr val="accent2">
                          <a:lumMod val="75000"/>
                        </a:schemeClr>
                      </a:solidFill>
                    </a:rPr>
                    <a:t>***结构中取出最小的元素（循环</a:t>
                  </a:r>
                  <a:r>
                    <a:rPr lang="en-US" altLang="zh-CN" b="1" dirty="0">
                      <a:solidFill>
                        <a:schemeClr val="accent2">
                          <a:lumMod val="75000"/>
                        </a:schemeClr>
                      </a:solidFill>
                    </a:rPr>
                    <a:t>|V|</a:t>
                  </a:r>
                  <a:r>
                    <a:rPr lang="zh-CN" altLang="en-US" b="1" dirty="0">
                      <a:solidFill>
                        <a:schemeClr val="accent2">
                          <a:lumMod val="75000"/>
                        </a:schemeClr>
                      </a:solidFill>
                    </a:rPr>
                    <a:t>次）</a:t>
                  </a:r>
                </a:p>
              </p:txBody>
            </p:sp>
          </mc:Choice>
          <mc:Fallback xmlns="">
            <p:sp>
              <p:nvSpPr>
                <p:cNvPr id="28" name="文本框 27">
                  <a:extLst>
                    <a:ext uri="{FF2B5EF4-FFF2-40B4-BE49-F238E27FC236}">
                      <a16:creationId xmlns:a16="http://schemas.microsoft.com/office/drawing/2014/main" id="{54D83623-860C-42E1-8249-941419D5A4E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73355" y="5167834"/>
                  <a:ext cx="4417876" cy="276999"/>
                </a:xfrm>
                <a:prstGeom prst="rect">
                  <a:avLst/>
                </a:prstGeom>
                <a:blipFill>
                  <a:blip r:embed="rId12"/>
                  <a:stretch>
                    <a:fillRect l="-2486" t="-35556" r="-2762" b="-53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C3081E22-F47C-4709-A337-18C75FF1C273}"/>
              </a:ext>
            </a:extLst>
          </p:cNvPr>
          <p:cNvGrpSpPr/>
          <p:nvPr/>
        </p:nvGrpSpPr>
        <p:grpSpPr>
          <a:xfrm>
            <a:off x="4827064" y="5805247"/>
            <a:ext cx="4488408" cy="872624"/>
            <a:chOff x="4827064" y="5805247"/>
            <a:chExt cx="4488408" cy="872624"/>
          </a:xfrm>
        </p:grpSpPr>
        <p:grpSp>
          <p:nvGrpSpPr>
            <p:cNvPr id="36" name="组合 35">
              <a:extLst>
                <a:ext uri="{FF2B5EF4-FFF2-40B4-BE49-F238E27FC236}">
                  <a16:creationId xmlns:a16="http://schemas.microsoft.com/office/drawing/2014/main" id="{C7CDAFBE-3315-47EE-9CE3-857460039E4D}"/>
                </a:ext>
              </a:extLst>
            </p:cNvPr>
            <p:cNvGrpSpPr/>
            <p:nvPr/>
          </p:nvGrpSpPr>
          <p:grpSpPr>
            <a:xfrm>
              <a:off x="4827064" y="5805247"/>
              <a:ext cx="4488408" cy="626217"/>
              <a:chOff x="4817735" y="5954195"/>
              <a:chExt cx="4488408" cy="626217"/>
            </a:xfrm>
          </p:grpSpPr>
          <p:sp>
            <p:nvSpPr>
              <p:cNvPr id="30" name="箭头: 左 29">
                <a:extLst>
                  <a:ext uri="{FF2B5EF4-FFF2-40B4-BE49-F238E27FC236}">
                    <a16:creationId xmlns:a16="http://schemas.microsoft.com/office/drawing/2014/main" id="{2EF97ADE-59BC-4C19-9A2C-FBEC31C006C3}"/>
                  </a:ext>
                </a:extLst>
              </p:cNvPr>
              <p:cNvSpPr/>
              <p:nvPr/>
            </p:nvSpPr>
            <p:spPr>
              <a:xfrm>
                <a:off x="4899096" y="5954195"/>
                <a:ext cx="267149" cy="373712"/>
              </a:xfrm>
              <a:prstGeom prst="leftArrow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" name="文本框 30">
                    <a:extLst>
                      <a:ext uri="{FF2B5EF4-FFF2-40B4-BE49-F238E27FC236}">
                        <a16:creationId xmlns:a16="http://schemas.microsoft.com/office/drawing/2014/main" id="{5B6F357B-B433-4DAC-8F6E-5B6DCC147F3B}"/>
                      </a:ext>
                    </a:extLst>
                  </p:cNvPr>
                  <p:cNvSpPr txBox="1"/>
                  <p:nvPr/>
                </p:nvSpPr>
                <p:spPr>
                  <a:xfrm>
                    <a:off x="5231718" y="6002551"/>
                    <a:ext cx="1391407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zh-CN" altLang="en-US" b="1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改变</m:t>
                        </m:r>
                      </m:oMath>
                    </a14:m>
                    <a:r>
                      <a:rPr lang="zh-CN" altLang="en-US" b="1" dirty="0">
                        <a:solidFill>
                          <a:schemeClr val="accent2">
                            <a:lumMod val="75000"/>
                          </a:schemeClr>
                        </a:solidFill>
                      </a:rPr>
                      <a:t>节点的值</a:t>
                    </a:r>
                  </a:p>
                </p:txBody>
              </p:sp>
            </mc:Choice>
            <mc:Fallback xmlns="">
              <p:sp>
                <p:nvSpPr>
                  <p:cNvPr id="31" name="文本框 30">
                    <a:extLst>
                      <a:ext uri="{FF2B5EF4-FFF2-40B4-BE49-F238E27FC236}">
                        <a16:creationId xmlns:a16="http://schemas.microsoft.com/office/drawing/2014/main" id="{5B6F357B-B433-4DAC-8F6E-5B6DCC147F3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31718" y="6002551"/>
                    <a:ext cx="1391407" cy="276999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l="-7895" t="-34783" r="-10526" b="-43478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2" name="箭头: 左 31">
                <a:extLst>
                  <a:ext uri="{FF2B5EF4-FFF2-40B4-BE49-F238E27FC236}">
                    <a16:creationId xmlns:a16="http://schemas.microsoft.com/office/drawing/2014/main" id="{E2CC6180-8DFC-4A0E-8D01-ABEEF963B370}"/>
                  </a:ext>
                </a:extLst>
              </p:cNvPr>
              <p:cNvSpPr/>
              <p:nvPr/>
            </p:nvSpPr>
            <p:spPr>
              <a:xfrm>
                <a:off x="6663145" y="5954195"/>
                <a:ext cx="267149" cy="373712"/>
              </a:xfrm>
              <a:prstGeom prst="leftArrow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文本框 32">
                    <a:extLst>
                      <a:ext uri="{FF2B5EF4-FFF2-40B4-BE49-F238E27FC236}">
                        <a16:creationId xmlns:a16="http://schemas.microsoft.com/office/drawing/2014/main" id="{2254771C-454C-4E80-A3D7-A3519EEE2C60}"/>
                      </a:ext>
                    </a:extLst>
                  </p:cNvPr>
                  <p:cNvSpPr txBox="1"/>
                  <p:nvPr/>
                </p:nvSpPr>
                <p:spPr>
                  <a:xfrm>
                    <a:off x="6970314" y="6002551"/>
                    <a:ext cx="2202526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zh-CN" altLang="en-US" b="1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改变</m:t>
                        </m:r>
                      </m:oMath>
                    </a14:m>
                    <a:r>
                      <a:rPr lang="zh-CN" altLang="en-US" b="1" dirty="0">
                        <a:solidFill>
                          <a:schemeClr val="accent2">
                            <a:lumMod val="75000"/>
                          </a:schemeClr>
                        </a:solidFill>
                      </a:rPr>
                      <a:t>***结构的元素值</a:t>
                    </a:r>
                  </a:p>
                </p:txBody>
              </p:sp>
            </mc:Choice>
            <mc:Fallback xmlns="">
              <p:sp>
                <p:nvSpPr>
                  <p:cNvPr id="33" name="文本框 32">
                    <a:extLst>
                      <a:ext uri="{FF2B5EF4-FFF2-40B4-BE49-F238E27FC236}">
                        <a16:creationId xmlns:a16="http://schemas.microsoft.com/office/drawing/2014/main" id="{2254771C-454C-4E80-A3D7-A3519EEE2C6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970314" y="6002551"/>
                    <a:ext cx="2202526" cy="276999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l="-4986" t="-34783" r="-6371" b="-52174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文本框 33">
                    <a:extLst>
                      <a:ext uri="{FF2B5EF4-FFF2-40B4-BE49-F238E27FC236}">
                        <a16:creationId xmlns:a16="http://schemas.microsoft.com/office/drawing/2014/main" id="{42835BD3-0F35-4FD2-9258-353126A9A414}"/>
                      </a:ext>
                    </a:extLst>
                  </p:cNvPr>
                  <p:cNvSpPr txBox="1"/>
                  <p:nvPr/>
                </p:nvSpPr>
                <p:spPr>
                  <a:xfrm>
                    <a:off x="4817735" y="6303413"/>
                    <a:ext cx="4488408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zh-CN" altLang="en-US" b="1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（</m:t>
                          </m:r>
                          <m:r>
                            <a:rPr lang="zh-CN" altLang="en-US" b="1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且</m:t>
                          </m:r>
                          <m:r>
                            <a:rPr lang="zh-CN" altLang="en-US" b="1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由于</m:t>
                          </m:r>
                          <m:r>
                            <a:rPr lang="zh-CN" altLang="en-US" b="1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是</m:t>
                          </m:r>
                          <m:r>
                            <a:rPr lang="zh-CN" altLang="en-US" b="1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一条</m:t>
                          </m:r>
                          <m:r>
                            <a:rPr lang="zh-CN" altLang="en-US" b="1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边</m:t>
                          </m:r>
                          <m:r>
                            <a:rPr lang="zh-CN" altLang="en-US" b="1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最多</m:t>
                          </m:r>
                          <m:r>
                            <a:rPr lang="zh-CN" altLang="en-US" b="1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一次</m:t>
                          </m:r>
                          <m:r>
                            <a:rPr lang="zh-CN" altLang="en-US" b="1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，</m:t>
                          </m:r>
                          <m:r>
                            <a:rPr lang="zh-CN" altLang="en-US" b="1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故</m:t>
                          </m:r>
                          <m:r>
                            <a:rPr lang="zh-CN" altLang="en-US" b="1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最多</m:t>
                          </m:r>
                          <m:r>
                            <a:rPr lang="en-US" altLang="zh-CN" b="1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m:rPr>
                              <m:sty m:val="p"/>
                            </m:rPr>
                            <a:rPr lang="en-US" altLang="zh-CN" b="1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  <m:r>
                            <a:rPr lang="en-US" altLang="zh-CN" b="1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zh-CN" altLang="en-US" b="1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次</m:t>
                          </m:r>
                          <m:r>
                            <a:rPr lang="zh-CN" altLang="en-US" b="1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）</m:t>
                          </m:r>
                        </m:oMath>
                      </m:oMathPara>
                    </a14:m>
                    <a:endParaRPr lang="zh-CN" altLang="en-US" b="1" dirty="0">
                      <a:solidFill>
                        <a:schemeClr val="accent2">
                          <a:lumMod val="75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4" name="文本框 33">
                    <a:extLst>
                      <a:ext uri="{FF2B5EF4-FFF2-40B4-BE49-F238E27FC236}">
                        <a16:creationId xmlns:a16="http://schemas.microsoft.com/office/drawing/2014/main" id="{42835BD3-0F35-4FD2-9258-353126A9A41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17735" y="6303413"/>
                    <a:ext cx="4488408" cy="276999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l="-1087" t="-15556" r="-1087" b="-35556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文本框 36">
                  <a:extLst>
                    <a:ext uri="{FF2B5EF4-FFF2-40B4-BE49-F238E27FC236}">
                      <a16:creationId xmlns:a16="http://schemas.microsoft.com/office/drawing/2014/main" id="{02CF09DD-11B3-4E64-8C50-C59543A70AF8}"/>
                    </a:ext>
                  </a:extLst>
                </p:cNvPr>
                <p:cNvSpPr txBox="1"/>
                <p:nvPr/>
              </p:nvSpPr>
              <p:spPr>
                <a:xfrm>
                  <a:off x="5699418" y="6400872"/>
                  <a:ext cx="247664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b="1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（</m:t>
                        </m:r>
                        <m:r>
                          <a:rPr lang="en-US" altLang="zh-CN" b="1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𝑫𝑬𝑪𝑹𝑬𝑨𝑺𝑬</m:t>
                        </m:r>
                        <m:r>
                          <a:rPr lang="en-US" altLang="zh-CN" b="1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b="1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𝑲𝑬𝒀</m:t>
                        </m:r>
                        <m:r>
                          <a:rPr lang="zh-CN" altLang="en-US" b="1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）</m:t>
                        </m:r>
                      </m:oMath>
                    </m:oMathPara>
                  </a14:m>
                  <a:endParaRPr lang="zh-CN" altLang="en-US" b="1" dirty="0">
                    <a:solidFill>
                      <a:schemeClr val="accent2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37" name="文本框 36">
                  <a:extLst>
                    <a:ext uri="{FF2B5EF4-FFF2-40B4-BE49-F238E27FC236}">
                      <a16:creationId xmlns:a16="http://schemas.microsoft.com/office/drawing/2014/main" id="{02CF09DD-11B3-4E64-8C50-C59543A70A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99418" y="6400872"/>
                  <a:ext cx="2476640" cy="276999"/>
                </a:xfrm>
                <a:prstGeom prst="rect">
                  <a:avLst/>
                </a:prstGeom>
                <a:blipFill>
                  <a:blip r:embed="rId16"/>
                  <a:stretch>
                    <a:fillRect l="-2463" t="-4444" r="-2463" b="-1555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539213750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>
            <a:extLst>
              <a:ext uri="{FF2B5EF4-FFF2-40B4-BE49-F238E27FC236}">
                <a16:creationId xmlns:a16="http://schemas.microsoft.com/office/drawing/2014/main" id="{1FF3B09E-7007-4D0C-B5B4-BC212DA9E1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2811" y="1206071"/>
            <a:ext cx="2018802" cy="974593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0174AB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6F8D664-BDFB-4BB0-A643-A022260A626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6732" y="0"/>
            <a:ext cx="637268" cy="557154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1682AC47-2E1A-4EFB-A620-42EDADDFCB35}"/>
              </a:ext>
            </a:extLst>
          </p:cNvPr>
          <p:cNvSpPr/>
          <p:nvPr/>
        </p:nvSpPr>
        <p:spPr>
          <a:xfrm>
            <a:off x="0" y="0"/>
            <a:ext cx="906017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妈耶</a:t>
            </a:r>
            <a:endParaRPr lang="zh-CN" altLang="en-US" sz="28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364CAF2C-CA52-470A-8228-94CC6E8BBCFB}"/>
                  </a:ext>
                </a:extLst>
              </p:cNvPr>
              <p:cNvSpPr/>
              <p:nvPr/>
            </p:nvSpPr>
            <p:spPr>
              <a:xfrm>
                <a:off x="-10791" y="1666832"/>
                <a:ext cx="5434065" cy="224676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r>
                  <a:rPr lang="en-US" altLang="zh-CN" sz="28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Dijkstra</a:t>
                </a:r>
                <a:r>
                  <a:rPr lang="zh-CN" altLang="en-US" sz="28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算法的时间复杂度</a:t>
                </a:r>
                <a:endParaRPr lang="en-US" altLang="zh-CN" sz="28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800" b="0" i="1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CN" sz="2800" b="0" i="1" cap="none" spc="0" dirty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b="0" i="1" cap="none" spc="0" dirty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d>
                      <m:r>
                        <a:rPr lang="en-US" altLang="zh-CN" sz="2800" b="0" i="1" cap="none" spc="0" dirty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altLang="zh-CN" sz="2800" b="0" i="1" cap="none" spc="0" dirty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𝑡</m:t>
                      </m:r>
                      <m:d>
                        <m:dPr>
                          <m:ctrlPr>
                            <a:rPr lang="en-US" altLang="zh-CN" sz="2800" b="0" i="1" cap="none" spc="0" dirty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b="0" i="1" cap="none" spc="0" dirty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altLang="zh-CN" sz="2800" b="0" i="1" cap="none" spc="0" dirty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altLang="zh-CN" sz="2800" b="0" i="1" cap="none" spc="0" dirty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CN" sz="2800" b="0" i="1" cap="none" spc="0" dirty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=∞,</m:t>
                          </m:r>
                          <m:r>
                            <a:rPr lang="en-US" altLang="zh-CN" sz="2800" b="0" i="1" cap="none" spc="0" dirty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altLang="zh-CN" sz="2800" b="0" i="1" cap="none" spc="0" dirty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m:rPr>
                              <m:sty m:val="p"/>
                            </m:rPr>
                            <a:rPr lang="el-GR" altLang="zh-CN" sz="2800" b="0" i="1" cap="none" spc="0" dirty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π</m:t>
                          </m:r>
                          <m:r>
                            <a:rPr lang="en-US" altLang="zh-CN" sz="2800" b="0" i="1" cap="none" spc="0" dirty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sz="2800" b="0" i="1" cap="none" spc="0" dirty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𝑁𝐼𝐿</m:t>
                          </m:r>
                        </m:e>
                      </m:d>
                    </m:oMath>
                  </m:oMathPara>
                </a14:m>
                <a:endParaRPr lang="en-US" altLang="zh-CN" sz="2800" b="0" i="1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800" b="0" i="1" cap="none" spc="0" dirty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CN" sz="2800" b="0" i="1" cap="none" spc="0" dirty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b="0" i="1" cap="none" spc="0" dirty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d>
                      <m:r>
                        <a:rPr lang="en-US" altLang="zh-CN" sz="2800" b="0" i="1" cap="none" spc="0" dirty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altLang="zh-CN" sz="2800" b="0" i="1" cap="none" spc="0" dirty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𝑡</m:t>
                      </m:r>
                      <m:d>
                        <m:dPr>
                          <m:ctrlPr>
                            <a:rPr lang="en-US" altLang="zh-CN" sz="2800" b="0" i="1" cap="none" spc="0" dirty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b="0" i="1" cap="none" spc="0" dirty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𝐼𝑁𝑆𝐸𝑅𝑇</m:t>
                          </m:r>
                        </m:e>
                      </m:d>
                    </m:oMath>
                  </m:oMathPara>
                </a14:m>
                <a:endParaRPr lang="en-US" altLang="zh-CN" sz="2800" b="0" i="1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800" b="0" i="1" cap="none" spc="0" dirty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CN" sz="2800" b="0" i="1" cap="none" spc="0" dirty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b="0" i="1" cap="none" spc="0" dirty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d>
                      <m:r>
                        <a:rPr lang="en-US" altLang="zh-CN" sz="2800" b="0" i="1" cap="none" spc="0" dirty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altLang="zh-CN" sz="2800" b="0" i="1" cap="none" spc="0" dirty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𝑡</m:t>
                      </m:r>
                      <m:d>
                        <m:dPr>
                          <m:ctrlPr>
                            <a:rPr lang="en-US" altLang="zh-CN" sz="2800" b="0" i="1" cap="none" spc="0" dirty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b="0" i="1" cap="none" spc="0" dirty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𝐸𝑋𝑇𝑅𝐴𝐶𝑇</m:t>
                          </m:r>
                          <m:r>
                            <a:rPr lang="en-US" altLang="zh-CN" sz="2800" b="0" i="1" cap="none" spc="0" dirty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800" b="0" i="1" cap="none" spc="0" dirty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𝑀𝐼𝑁</m:t>
                          </m:r>
                        </m:e>
                      </m:d>
                    </m:oMath>
                  </m:oMathPara>
                </a14:m>
                <a:endParaRPr lang="en-US" altLang="zh-CN" sz="2800" b="0" i="1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800" b="0" i="1" cap="none" spc="0" dirty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800" b="0" i="1" cap="none" spc="0" dirty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altLang="zh-CN" sz="2800" b="0" i="1" cap="none" spc="0" dirty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altLang="zh-CN" sz="2800" b="0" i="1" cap="none" spc="0" dirty="0" smtClean="0">
                                  <a:ln w="0"/>
                                  <a:solidFill>
                                    <a:schemeClr val="tx1"/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800" b="0" i="1" cap="none" spc="0" dirty="0" smtClean="0">
                                  <a:ln w="0"/>
                                  <a:solidFill>
                                    <a:schemeClr val="tx1"/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d>
                        </m:e>
                      </m:d>
                      <m:r>
                        <a:rPr lang="en-US" altLang="zh-CN" sz="2800" b="0" i="1" cap="none" spc="0" dirty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altLang="zh-CN" sz="2800" b="0" i="1" cap="none" spc="0" dirty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zh-CN" sz="2800" b="0" i="1" cap="none" spc="0" dirty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800" b="0" i="1" cap="none" spc="0" dirty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𝐷𝐸𝐶𝑅𝐸𝐴𝑆𝐸</m:t>
                      </m:r>
                      <m:r>
                        <a:rPr lang="en-US" altLang="zh-CN" sz="2800" b="0" i="1" cap="none" spc="0" dirty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sz="2800" b="0" i="1" cap="none" spc="0" dirty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𝐾𝐸𝑌</m:t>
                      </m:r>
                      <m:r>
                        <a:rPr lang="en-US" altLang="zh-CN" sz="2800" b="0" i="1" cap="none" spc="0" dirty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28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364CAF2C-CA52-470A-8228-94CC6E8BBC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0791" y="1666832"/>
                <a:ext cx="5434065" cy="2246769"/>
              </a:xfrm>
              <a:prstGeom prst="rect">
                <a:avLst/>
              </a:prstGeom>
              <a:blipFill>
                <a:blip r:embed="rId4"/>
                <a:stretch>
                  <a:fillRect l="-2466" t="-43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矩形 9">
            <a:extLst>
              <a:ext uri="{FF2B5EF4-FFF2-40B4-BE49-F238E27FC236}">
                <a16:creationId xmlns:a16="http://schemas.microsoft.com/office/drawing/2014/main" id="{F7392601-774A-4983-8751-B1ED8729705A}"/>
              </a:ext>
            </a:extLst>
          </p:cNvPr>
          <p:cNvSpPr/>
          <p:nvPr/>
        </p:nvSpPr>
        <p:spPr>
          <a:xfrm>
            <a:off x="-10791" y="1181100"/>
            <a:ext cx="2040944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400" b="1" cap="none" spc="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公式呼之已出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E6D93CE1-0D21-4EDB-9686-93775BFA0B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017" y="0"/>
            <a:ext cx="1800225" cy="1181100"/>
          </a:xfrm>
          <a:prstGeom prst="rect">
            <a:avLst/>
          </a:prstGeom>
        </p:spPr>
      </p:pic>
      <p:sp>
        <p:nvSpPr>
          <p:cNvPr id="13" name="箭头: 右 12">
            <a:extLst>
              <a:ext uri="{FF2B5EF4-FFF2-40B4-BE49-F238E27FC236}">
                <a16:creationId xmlns:a16="http://schemas.microsoft.com/office/drawing/2014/main" id="{9985252E-785C-49C4-8037-9260CFD44579}"/>
              </a:ext>
            </a:extLst>
          </p:cNvPr>
          <p:cNvSpPr/>
          <p:nvPr/>
        </p:nvSpPr>
        <p:spPr>
          <a:xfrm rot="19425917">
            <a:off x="4721699" y="1947125"/>
            <a:ext cx="591671" cy="27754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箭头: 右 14">
            <a:extLst>
              <a:ext uri="{FF2B5EF4-FFF2-40B4-BE49-F238E27FC236}">
                <a16:creationId xmlns:a16="http://schemas.microsoft.com/office/drawing/2014/main" id="{C9A9BDD4-2E9E-4462-9BB0-AAB15C1F85FE}"/>
              </a:ext>
            </a:extLst>
          </p:cNvPr>
          <p:cNvSpPr/>
          <p:nvPr/>
        </p:nvSpPr>
        <p:spPr>
          <a:xfrm>
            <a:off x="3005826" y="2656217"/>
            <a:ext cx="2932395" cy="3246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C1E32CBD-8216-4422-9189-005E73936A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62887" y="2380759"/>
            <a:ext cx="2452705" cy="600079"/>
          </a:xfrm>
          <a:prstGeom prst="rect">
            <a:avLst/>
          </a:prstGeom>
        </p:spPr>
      </p:pic>
      <p:sp>
        <p:nvSpPr>
          <p:cNvPr id="20" name="箭头: 右 19">
            <a:extLst>
              <a:ext uri="{FF2B5EF4-FFF2-40B4-BE49-F238E27FC236}">
                <a16:creationId xmlns:a16="http://schemas.microsoft.com/office/drawing/2014/main" id="{FE7E2F60-F6A0-4316-BE29-9C880C498A0C}"/>
              </a:ext>
            </a:extLst>
          </p:cNvPr>
          <p:cNvSpPr/>
          <p:nvPr/>
        </p:nvSpPr>
        <p:spPr>
          <a:xfrm>
            <a:off x="4456844" y="3104379"/>
            <a:ext cx="1706043" cy="3246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1F535FF8-88A3-43C7-9E99-047A0E6C44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36255" y="3130859"/>
            <a:ext cx="2608730" cy="298141"/>
          </a:xfrm>
          <a:prstGeom prst="rect">
            <a:avLst/>
          </a:prstGeom>
        </p:spPr>
      </p:pic>
      <p:sp>
        <p:nvSpPr>
          <p:cNvPr id="22" name="箭头: 右 21">
            <a:extLst>
              <a:ext uri="{FF2B5EF4-FFF2-40B4-BE49-F238E27FC236}">
                <a16:creationId xmlns:a16="http://schemas.microsoft.com/office/drawing/2014/main" id="{CBE9972A-E6A1-4EDB-8B1D-ACAE24B30DE6}"/>
              </a:ext>
            </a:extLst>
          </p:cNvPr>
          <p:cNvSpPr/>
          <p:nvPr/>
        </p:nvSpPr>
        <p:spPr>
          <a:xfrm rot="1325050">
            <a:off x="5170940" y="3774829"/>
            <a:ext cx="591671" cy="27754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6A8E0877-E52F-4FCD-897D-93AAB25A303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03982" y="3644654"/>
            <a:ext cx="1847285" cy="1017521"/>
          </a:xfrm>
          <a:prstGeom prst="rect">
            <a:avLst/>
          </a:prstGeom>
        </p:spPr>
      </p:pic>
      <p:sp>
        <p:nvSpPr>
          <p:cNvPr id="24" name="矩形 23">
            <a:extLst>
              <a:ext uri="{FF2B5EF4-FFF2-40B4-BE49-F238E27FC236}">
                <a16:creationId xmlns:a16="http://schemas.microsoft.com/office/drawing/2014/main" id="{E588556C-B256-42E2-9519-9A8EA17AF344}"/>
              </a:ext>
            </a:extLst>
          </p:cNvPr>
          <p:cNvSpPr/>
          <p:nvPr/>
        </p:nvSpPr>
        <p:spPr>
          <a:xfrm>
            <a:off x="789649" y="4804443"/>
            <a:ext cx="7188186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zh-CN" altLang="en-US" sz="3200" b="1" cap="none" spc="0" dirty="0">
                <a:ln/>
                <a:solidFill>
                  <a:schemeClr val="accent2">
                    <a:lumMod val="75000"/>
                  </a:schemeClr>
                </a:solidFill>
                <a:effectLst/>
              </a:rPr>
              <a:t>可见，影响</a:t>
            </a:r>
            <a:r>
              <a:rPr lang="en-US" altLang="zh-CN" sz="3200" b="1" dirty="0">
                <a:ln/>
                <a:solidFill>
                  <a:schemeClr val="accent2">
                    <a:lumMod val="75000"/>
                  </a:schemeClr>
                </a:solidFill>
              </a:rPr>
              <a:t>Dijkstra</a:t>
            </a:r>
            <a:r>
              <a:rPr lang="zh-CN" altLang="en-US" sz="3200" b="1" dirty="0">
                <a:ln/>
                <a:solidFill>
                  <a:schemeClr val="accent2">
                    <a:lumMod val="75000"/>
                  </a:schemeClr>
                </a:solidFill>
              </a:rPr>
              <a:t>算法的关键是</a:t>
            </a:r>
            <a:endParaRPr lang="en-US" altLang="zh-CN" sz="3200" b="1" dirty="0">
              <a:ln/>
              <a:solidFill>
                <a:schemeClr val="accent2">
                  <a:lumMod val="75000"/>
                </a:schemeClr>
              </a:solidFill>
            </a:endParaRPr>
          </a:p>
          <a:p>
            <a:pPr algn="ctr"/>
            <a:r>
              <a:rPr lang="zh-CN" altLang="en-US" sz="3200" b="1" dirty="0">
                <a:ln/>
                <a:solidFill>
                  <a:schemeClr val="accent2">
                    <a:lumMod val="75000"/>
                  </a:schemeClr>
                </a:solidFill>
              </a:rPr>
              <a:t>“</a:t>
            </a:r>
            <a:r>
              <a:rPr lang="zh-CN" altLang="en-US" sz="3200" b="1" dirty="0">
                <a:ln/>
                <a:solidFill>
                  <a:srgbClr val="FF0000"/>
                </a:solidFill>
              </a:rPr>
              <a:t>插入</a:t>
            </a:r>
            <a:r>
              <a:rPr lang="zh-CN" altLang="en-US" sz="3200" b="1" dirty="0">
                <a:ln/>
                <a:solidFill>
                  <a:schemeClr val="accent2">
                    <a:lumMod val="75000"/>
                  </a:schemeClr>
                </a:solidFill>
              </a:rPr>
              <a:t>”，“</a:t>
            </a:r>
            <a:r>
              <a:rPr lang="zh-CN" altLang="en-US" sz="3200" b="1" dirty="0">
                <a:ln/>
                <a:solidFill>
                  <a:srgbClr val="FF0000"/>
                </a:solidFill>
              </a:rPr>
              <a:t>取最小值</a:t>
            </a:r>
            <a:r>
              <a:rPr lang="zh-CN" altLang="en-US" sz="3200" b="1" dirty="0">
                <a:ln/>
                <a:solidFill>
                  <a:schemeClr val="accent2">
                    <a:lumMod val="75000"/>
                  </a:schemeClr>
                </a:solidFill>
              </a:rPr>
              <a:t>”，“</a:t>
            </a:r>
            <a:r>
              <a:rPr lang="zh-CN" altLang="en-US" sz="3200" b="1" dirty="0">
                <a:ln/>
                <a:solidFill>
                  <a:srgbClr val="FF0000"/>
                </a:solidFill>
              </a:rPr>
              <a:t>改变值</a:t>
            </a:r>
            <a:r>
              <a:rPr lang="zh-CN" altLang="en-US" sz="3200" b="1" dirty="0">
                <a:ln/>
                <a:solidFill>
                  <a:schemeClr val="accent2">
                    <a:lumMod val="75000"/>
                  </a:schemeClr>
                </a:solidFill>
              </a:rPr>
              <a:t>”</a:t>
            </a:r>
            <a:endParaRPr lang="en-US" altLang="zh-CN" sz="3200" b="1" dirty="0">
              <a:ln/>
              <a:solidFill>
                <a:schemeClr val="accent2">
                  <a:lumMod val="75000"/>
                </a:schemeClr>
              </a:solidFill>
            </a:endParaRPr>
          </a:p>
          <a:p>
            <a:pPr algn="ctr"/>
            <a:r>
              <a:rPr lang="zh-CN" altLang="en-US" sz="3200" b="1" dirty="0">
                <a:ln/>
                <a:solidFill>
                  <a:schemeClr val="accent2">
                    <a:lumMod val="75000"/>
                  </a:schemeClr>
                </a:solidFill>
              </a:rPr>
              <a:t>这三个操作</a:t>
            </a:r>
            <a:endParaRPr lang="zh-CN" altLang="en-US" sz="3200" b="1" cap="none" spc="0" dirty="0">
              <a:ln/>
              <a:solidFill>
                <a:schemeClr val="accent2">
                  <a:lumMod val="75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60532728"/>
      </p:ext>
    </p:extLst>
  </p:cSld>
  <p:clrMapOvr>
    <a:masterClrMapping/>
  </p:clrMapOvr>
  <p:transition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0174AB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6F8D664-BDFB-4BB0-A643-A022260A626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6732" y="0"/>
            <a:ext cx="637268" cy="557154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1682AC47-2E1A-4EFB-A620-42EDADDFCB35}"/>
              </a:ext>
            </a:extLst>
          </p:cNvPr>
          <p:cNvSpPr/>
          <p:nvPr/>
        </p:nvSpPr>
        <p:spPr>
          <a:xfrm>
            <a:off x="16913" y="33934"/>
            <a:ext cx="234872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引题终于结束</a:t>
            </a:r>
            <a:endParaRPr lang="zh-CN" altLang="en-US" sz="28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3FDFBF0-15EA-4EA4-8AA9-98032C61410D}"/>
              </a:ext>
            </a:extLst>
          </p:cNvPr>
          <p:cNvSpPr/>
          <p:nvPr/>
        </p:nvSpPr>
        <p:spPr>
          <a:xfrm>
            <a:off x="1593838" y="3075057"/>
            <a:ext cx="5827237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40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问题的关键在这三个操作</a:t>
            </a:r>
            <a:endParaRPr lang="zh-CN" altLang="en-US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85167014"/>
      </p:ext>
    </p:extLst>
  </p:cSld>
  <p:clrMapOvr>
    <a:masterClrMapping/>
  </p:clrMapOvr>
  <p:transition>
    <p:wipe/>
  </p:transition>
</p:sld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_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1735</TotalTime>
  <Words>2358</Words>
  <Application>Microsoft Office PowerPoint</Application>
  <PresentationFormat>全屏显示(4:3)</PresentationFormat>
  <Paragraphs>333</Paragraphs>
  <Slides>55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55</vt:i4>
      </vt:variant>
    </vt:vector>
  </HeadingPairs>
  <TitlesOfParts>
    <vt:vector size="65" baseType="lpstr">
      <vt:lpstr>新細明體</vt:lpstr>
      <vt:lpstr>等线</vt:lpstr>
      <vt:lpstr>宋体</vt:lpstr>
      <vt:lpstr>微软雅黑</vt:lpstr>
      <vt:lpstr>Arial</vt:lpstr>
      <vt:lpstr>Calibri</vt:lpstr>
      <vt:lpstr>Calibri Light</vt:lpstr>
      <vt:lpstr>Cambria Math</vt:lpstr>
      <vt:lpstr>Office 主题</vt:lpstr>
      <vt:lpstr>3_Office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USER</dc:creator>
  <cp:lastModifiedBy> </cp:lastModifiedBy>
  <cp:revision>174</cp:revision>
  <dcterms:created xsi:type="dcterms:W3CDTF">2015-02-19T23:46:49Z</dcterms:created>
  <dcterms:modified xsi:type="dcterms:W3CDTF">2018-11-05T01:16:35Z</dcterms:modified>
</cp:coreProperties>
</file>